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72" r:id="rId2"/>
    <p:sldMasterId id="2147483684" r:id="rId3"/>
    <p:sldMasterId id="2147483696" r:id="rId4"/>
  </p:sldMasterIdLst>
  <p:notesMasterIdLst>
    <p:notesMasterId r:id="rId54"/>
  </p:notesMasterIdLst>
  <p:sldIdLst>
    <p:sldId id="316" r:id="rId5"/>
    <p:sldId id="313" r:id="rId6"/>
    <p:sldId id="346" r:id="rId7"/>
    <p:sldId id="327" r:id="rId8"/>
    <p:sldId id="319" r:id="rId9"/>
    <p:sldId id="325" r:id="rId10"/>
    <p:sldId id="347" r:id="rId11"/>
    <p:sldId id="328" r:id="rId12"/>
    <p:sldId id="322" r:id="rId13"/>
    <p:sldId id="348" r:id="rId14"/>
    <p:sldId id="323" r:id="rId15"/>
    <p:sldId id="337" r:id="rId16"/>
    <p:sldId id="357" r:id="rId17"/>
    <p:sldId id="335" r:id="rId18"/>
    <p:sldId id="340" r:id="rId19"/>
    <p:sldId id="353" r:id="rId20"/>
    <p:sldId id="354" r:id="rId21"/>
    <p:sldId id="349" r:id="rId22"/>
    <p:sldId id="350" r:id="rId23"/>
    <p:sldId id="351" r:id="rId24"/>
    <p:sldId id="352" r:id="rId25"/>
    <p:sldId id="355" r:id="rId26"/>
    <p:sldId id="356" r:id="rId27"/>
    <p:sldId id="341" r:id="rId28"/>
    <p:sldId id="336" r:id="rId29"/>
    <p:sldId id="330" r:id="rId30"/>
    <p:sldId id="321" r:id="rId31"/>
    <p:sldId id="320" r:id="rId32"/>
    <p:sldId id="276" r:id="rId33"/>
    <p:sldId id="290" r:id="rId34"/>
    <p:sldId id="298" r:id="rId35"/>
    <p:sldId id="297" r:id="rId36"/>
    <p:sldId id="299" r:id="rId37"/>
    <p:sldId id="300" r:id="rId38"/>
    <p:sldId id="271" r:id="rId39"/>
    <p:sldId id="311" r:id="rId40"/>
    <p:sldId id="301" r:id="rId41"/>
    <p:sldId id="308" r:id="rId42"/>
    <p:sldId id="302" r:id="rId43"/>
    <p:sldId id="303" r:id="rId44"/>
    <p:sldId id="305" r:id="rId45"/>
    <p:sldId id="306" r:id="rId46"/>
    <p:sldId id="304" r:id="rId47"/>
    <p:sldId id="295" r:id="rId48"/>
    <p:sldId id="307" r:id="rId49"/>
    <p:sldId id="269" r:id="rId50"/>
    <p:sldId id="312" r:id="rId51"/>
    <p:sldId id="278" r:id="rId52"/>
    <p:sldId id="342" r:id="rId53"/>
  </p:sldIdLst>
  <p:sldSz cx="9144000" cy="6858000" type="screen4x3"/>
  <p:notesSz cx="6797675" cy="992663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B0B0B0"/>
    <a:srgbClr val="AAAAAA"/>
    <a:srgbClr val="42F62A"/>
    <a:srgbClr val="30B9D4"/>
    <a:srgbClr val="0ECFF6"/>
    <a:srgbClr val="66FFFF"/>
    <a:srgbClr val="66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 autoAdjust="0"/>
    <p:restoredTop sz="92062" autoAdjust="0"/>
  </p:normalViewPr>
  <p:slideViewPr>
    <p:cSldViewPr>
      <p:cViewPr varScale="1">
        <p:scale>
          <a:sx n="85" d="100"/>
          <a:sy n="85" d="100"/>
        </p:scale>
        <p:origin x="1864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288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FB4862-6183-48AA-AE6A-8629CFC4D4D8}" type="datetimeFigureOut">
              <a:rPr lang="en-US" smtClean="0"/>
              <a:pPr/>
              <a:t>7/11/18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5CE520-280D-4BB0-A105-0496655E782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4327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5CE520-280D-4BB0-A105-0496655E7821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0981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Nature 2009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Population context determines cell-to-cell variability in endocytosis and virus infection.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Snijder</a:t>
            </a: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 B, </a:t>
            </a:r>
            <a:r>
              <a:rPr kumimoji="0" 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Sacher</a:t>
            </a: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 R, </a:t>
            </a:r>
            <a:r>
              <a:rPr kumimoji="0" 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Rämö</a:t>
            </a: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 P, </a:t>
            </a:r>
            <a:r>
              <a:rPr kumimoji="0" 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Damm</a:t>
            </a: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 EM, </a:t>
            </a:r>
            <a:r>
              <a:rPr kumimoji="0" 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Liberali</a:t>
            </a: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 P, </a:t>
            </a:r>
            <a:r>
              <a:rPr kumimoji="0" 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Pelkmans</a:t>
            </a:r>
            <a:r>
              <a:rPr kumimoji="0" lang="en-US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 L. </a:t>
            </a: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5CE520-280D-4BB0-A105-0496655E7821}" type="slidenum">
              <a:rPr lang="en-US" smtClean="0"/>
              <a:pPr/>
              <a:t>30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</a:t>
            </a:r>
            <a:r>
              <a:rPr lang="en-US" baseline="0" dirty="0"/>
              <a:t> -1 corresponds to a 2-fold decrease as 2^(-1)=1/2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</a:t>
            </a:r>
            <a:r>
              <a:rPr lang="en-US" baseline="0" dirty="0"/>
              <a:t> +1 corresponds to a 2-fold increase as 2^(+1)=2</a:t>
            </a:r>
          </a:p>
          <a:p>
            <a:endParaRPr lang="en-US" dirty="0"/>
          </a:p>
          <a:p>
            <a:r>
              <a:rPr lang="en-US" dirty="0"/>
              <a:t>The reason is that:</a:t>
            </a:r>
            <a:r>
              <a:rPr lang="en-US" baseline="0" dirty="0"/>
              <a:t> log2(m1)-log2(mean(</a:t>
            </a:r>
            <a:r>
              <a:rPr lang="en-US" baseline="0" dirty="0" err="1"/>
              <a:t>ctrls</a:t>
            </a:r>
            <a:r>
              <a:rPr lang="en-US" baseline="0" dirty="0"/>
              <a:t>))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5CE520-280D-4BB0-A105-0496655E7821}" type="slidenum">
              <a:rPr lang="en-US" smtClean="0"/>
              <a:pPr/>
              <a:t>33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Since replicate</a:t>
            </a:r>
            <a:r>
              <a:rPr lang="en-US" baseline="0" dirty="0"/>
              <a:t> 4 is not convincing you may rerun the analysis without replicate 4:</a:t>
            </a:r>
          </a:p>
          <a:p>
            <a:r>
              <a:rPr lang="en-US" baseline="0" dirty="0"/>
              <a:t>[Options]</a:t>
            </a:r>
          </a:p>
          <a:p>
            <a:r>
              <a:rPr lang="en-US" baseline="0" dirty="0"/>
              <a:t>Experiments to be excluded: “EMBO_2012_Group4”</a:t>
            </a:r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5CE520-280D-4BB0-A105-0496655E7821}" type="slidenum">
              <a:rPr lang="en-US" smtClean="0"/>
              <a:pPr/>
              <a:t>46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7/11/18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7/11/18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7/11/18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7/11/18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7/11/18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7/11/18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7/11/18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7/11/18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7/11/18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7/11/18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7/11/18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7/11/18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7/11/18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7/11/18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7/11/18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7/11/18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7/11/18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7/11/18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7/11/18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7/11/18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7/11/18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7/11/18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7/11/18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7/11/18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7/11/18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7/11/18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7/11/18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7/11/18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7/11/18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7/11/18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7/11/18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7/11/18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7/11/18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7/11/18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7/11/18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7/11/18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7/11/18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7/11/18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7/11/18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36.w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38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microsoft.com/office/2007/relationships/media" Target="file://localhost/Users/tischi/Desktop/Lisbon--2016/presentation-biostatistics-master/P00001--s229174--Scramble.avi" TargetMode="External"/><Relationship Id="rId7" Type="http://schemas.openxmlformats.org/officeDocument/2006/relationships/image" Target="../media/image10.png"/><Relationship Id="rId2" Type="http://schemas.openxmlformats.org/officeDocument/2006/relationships/video" Target="file://localhost/Users/tischi/Desktop/Lisbon--2016/presentation-biostatistics-master/P00001--s7903--KIF11.avi" TargetMode="External"/><Relationship Id="rId1" Type="http://schemas.microsoft.com/office/2007/relationships/media" Target="file://localhost/Users/tischi/Desktop/Lisbon--2016/presentation-biostatistics-master/P00001--s7903--KIF11.avi" TargetMode="External"/><Relationship Id="rId6" Type="http://schemas.openxmlformats.org/officeDocument/2006/relationships/image" Target="../media/image9.png"/><Relationship Id="rId5" Type="http://schemas.openxmlformats.org/officeDocument/2006/relationships/slideLayout" Target="../slideLayouts/slideLayout2.xml"/><Relationship Id="rId4" Type="http://schemas.openxmlformats.org/officeDocument/2006/relationships/video" Target="file://localhost/Users/tischi/Desktop/Lisbon--2016/presentation-biostatistics-master/P00001--s229174--Scramble.avi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8.jpe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jpe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gif"/><Relationship Id="rId4" Type="http://schemas.openxmlformats.org/officeDocument/2006/relationships/image" Target="../media/image4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8600" y="381000"/>
            <a:ext cx="2606116" cy="1831571"/>
          </a:xfrm>
          <a:prstGeom prst="rect">
            <a:avLst/>
          </a:prstGeom>
        </p:spPr>
      </p:pic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 rotWithShape="1">
          <a:blip r:embed="rId3" cstate="print"/>
          <a:srcRect l="7437" t="28209" r="14821" b="870"/>
          <a:stretch/>
        </p:blipFill>
        <p:spPr>
          <a:xfrm>
            <a:off x="3806888" y="433739"/>
            <a:ext cx="1339089" cy="1541540"/>
          </a:xfrm>
        </p:spPr>
      </p:pic>
      <p:grpSp>
        <p:nvGrpSpPr>
          <p:cNvPr id="2" name="Group 13"/>
          <p:cNvGrpSpPr/>
          <p:nvPr/>
        </p:nvGrpSpPr>
        <p:grpSpPr>
          <a:xfrm>
            <a:off x="6525636" y="381000"/>
            <a:ext cx="2334837" cy="1920849"/>
            <a:chOff x="349491" y="3365889"/>
            <a:chExt cx="2923619" cy="2392677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7200" y="3532917"/>
              <a:ext cx="2511110" cy="1920849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9600" y="3685317"/>
              <a:ext cx="2511110" cy="1920849"/>
            </a:xfrm>
            <a:prstGeom prst="rect">
              <a:avLst/>
            </a:prstGeom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2000" y="3837717"/>
              <a:ext cx="2511110" cy="1920849"/>
            </a:xfrm>
            <a:prstGeom prst="rect">
              <a:avLst/>
            </a:prstGeom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9491" y="3365889"/>
              <a:ext cx="2511110" cy="1920849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675982" y="3943859"/>
            <a:ext cx="3374073" cy="2798495"/>
          </a:xfrm>
          <a:prstGeom prst="rect">
            <a:avLst/>
          </a:prstGeom>
        </p:spPr>
      </p:pic>
      <p:cxnSp>
        <p:nvCxnSpPr>
          <p:cNvPr id="22" name="Straight Arrow Connector 21"/>
          <p:cNvCxnSpPr/>
          <p:nvPr/>
        </p:nvCxnSpPr>
        <p:spPr>
          <a:xfrm>
            <a:off x="2636716" y="1160121"/>
            <a:ext cx="820611" cy="15300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cxnSpLocks/>
          </p:cNvCxnSpPr>
          <p:nvPr/>
        </p:nvCxnSpPr>
        <p:spPr>
          <a:xfrm>
            <a:off x="5425062" y="1204509"/>
            <a:ext cx="899538" cy="4305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05088" y="2559290"/>
            <a:ext cx="6100512" cy="1098310"/>
          </a:xfrm>
          <a:prstGeom prst="rect">
            <a:avLst/>
          </a:prstGeom>
        </p:spPr>
      </p:pic>
      <p:cxnSp>
        <p:nvCxnSpPr>
          <p:cNvPr id="26" name="Straight Arrow Connector 25"/>
          <p:cNvCxnSpPr>
            <a:cxnSpLocks/>
          </p:cNvCxnSpPr>
          <p:nvPr/>
        </p:nvCxnSpPr>
        <p:spPr>
          <a:xfrm flipH="1">
            <a:off x="5621478" y="2008749"/>
            <a:ext cx="771239" cy="388156"/>
          </a:xfrm>
          <a:prstGeom prst="straightConnector1">
            <a:avLst/>
          </a:prstGeom>
          <a:ln w="28575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cxnSpLocks/>
          </p:cNvCxnSpPr>
          <p:nvPr/>
        </p:nvCxnSpPr>
        <p:spPr>
          <a:xfrm flipH="1" flipV="1">
            <a:off x="7857772" y="1676401"/>
            <a:ext cx="673266" cy="3124199"/>
          </a:xfrm>
          <a:prstGeom prst="straightConnector1">
            <a:avLst/>
          </a:prstGeom>
          <a:ln w="28575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13ACB4B1-D1D6-BD4A-AFBC-27C5D367FD96}"/>
              </a:ext>
            </a:extLst>
          </p:cNvPr>
          <p:cNvCxnSpPr>
            <a:cxnSpLocks/>
          </p:cNvCxnSpPr>
          <p:nvPr/>
        </p:nvCxnSpPr>
        <p:spPr>
          <a:xfrm>
            <a:off x="4678926" y="3943859"/>
            <a:ext cx="942552" cy="568942"/>
          </a:xfrm>
          <a:prstGeom prst="straightConnector1">
            <a:avLst/>
          </a:prstGeom>
          <a:ln w="28575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itle 1">
            <a:extLst>
              <a:ext uri="{FF2B5EF4-FFF2-40B4-BE49-F238E27FC236}">
                <a16:creationId xmlns:a16="http://schemas.microsoft.com/office/drawing/2014/main" id="{3440FFCE-9B61-3346-A299-8235F1469323}"/>
              </a:ext>
            </a:extLst>
          </p:cNvPr>
          <p:cNvSpPr txBox="1">
            <a:spLocks/>
          </p:cNvSpPr>
          <p:nvPr/>
        </p:nvSpPr>
        <p:spPr>
          <a:xfrm>
            <a:off x="435824" y="4384529"/>
            <a:ext cx="4401783" cy="18056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rgbClr val="FF0000"/>
                </a:solidFill>
              </a:rPr>
              <a:t>Inspection, </a:t>
            </a:r>
          </a:p>
          <a:p>
            <a:r>
              <a:rPr lang="en-US" sz="2800" dirty="0">
                <a:solidFill>
                  <a:srgbClr val="FF0000"/>
                </a:solidFill>
              </a:rPr>
              <a:t>Quality control,</a:t>
            </a:r>
          </a:p>
          <a:p>
            <a:r>
              <a:rPr lang="en-US" sz="2800" b="1" dirty="0" err="1">
                <a:solidFill>
                  <a:srgbClr val="FF0000"/>
                </a:solidFill>
              </a:rPr>
              <a:t>Normalisation</a:t>
            </a:r>
            <a:r>
              <a:rPr lang="en-US" sz="2800" b="1" dirty="0">
                <a:solidFill>
                  <a:srgbClr val="FF0000"/>
                </a:solidFill>
              </a:rPr>
              <a:t>,</a:t>
            </a:r>
          </a:p>
          <a:p>
            <a:r>
              <a:rPr lang="en-US" sz="2800" b="1" dirty="0">
                <a:solidFill>
                  <a:srgbClr val="FF0000"/>
                </a:solidFill>
              </a:rPr>
              <a:t>Statistical analysis </a:t>
            </a:r>
          </a:p>
        </p:txBody>
      </p:sp>
    </p:spTree>
    <p:extLst>
      <p:ext uri="{BB962C8B-B14F-4D97-AF65-F5344CB8AC3E}">
        <p14:creationId xmlns:p14="http://schemas.microsoft.com/office/powerpoint/2010/main" val="13963191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>
            <a:normAutofit/>
          </a:bodyPr>
          <a:lstStyle/>
          <a:p>
            <a:r>
              <a:rPr lang="en-US" sz="2800" b="1" dirty="0"/>
              <a:t>Fluorescence intensity gradients in antibody staining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5410200"/>
            <a:ext cx="8229600" cy="1219200"/>
          </a:xfrm>
        </p:spPr>
        <p:txBody>
          <a:bodyPr>
            <a:normAutofit/>
          </a:bodyPr>
          <a:lstStyle/>
          <a:p>
            <a:r>
              <a:rPr lang="en-US" sz="2000" dirty="0"/>
              <a:t>Practice the staining! </a:t>
            </a:r>
          </a:p>
          <a:p>
            <a:r>
              <a:rPr lang="en-US" sz="2000" dirty="0"/>
              <a:t>Use ratio-metric readouts! </a:t>
            </a:r>
          </a:p>
          <a:p>
            <a:r>
              <a:rPr lang="en-US" sz="2000" dirty="0"/>
              <a:t>If you can: avoid antibody staining.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457200" y="990600"/>
            <a:ext cx="6552485" cy="4361498"/>
            <a:chOff x="1219200" y="1219200"/>
            <a:chExt cx="6552485" cy="4361498"/>
          </a:xfrm>
        </p:grpSpPr>
        <p:pic>
          <p:nvPicPr>
            <p:cNvPr id="104450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219200" y="1219200"/>
              <a:ext cx="6552485" cy="43614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" name="Rectangle 6"/>
            <p:cNvSpPr/>
            <p:nvPr/>
          </p:nvSpPr>
          <p:spPr>
            <a:xfrm>
              <a:off x="1676400" y="1219200"/>
              <a:ext cx="5791200" cy="4572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295400" y="1295400"/>
              <a:ext cx="14865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42F62A"/>
                  </a:solidFill>
                </a:rPr>
                <a:t>Control </a:t>
              </a:r>
              <a:r>
                <a:rPr lang="en-US" dirty="0" err="1">
                  <a:solidFill>
                    <a:srgbClr val="42F62A"/>
                  </a:solidFill>
                </a:rPr>
                <a:t>siRNA</a:t>
              </a:r>
              <a:r>
                <a:rPr lang="en-US" dirty="0">
                  <a:solidFill>
                    <a:srgbClr val="42F62A"/>
                  </a:solidFill>
                </a:rPr>
                <a:t> </a:t>
              </a:r>
            </a:p>
          </p:txBody>
        </p:sp>
      </p:grpSp>
      <p:pic>
        <p:nvPicPr>
          <p:cNvPr id="9217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239000" y="1219200"/>
            <a:ext cx="1600200" cy="4562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7391400" y="1600200"/>
            <a:ext cx="1295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Intensity [</a:t>
            </a:r>
            <a:r>
              <a:rPr lang="en-US" sz="1400" dirty="0" err="1"/>
              <a:t>a.u</a:t>
            </a:r>
            <a:r>
              <a:rPr lang="en-US" sz="1400" dirty="0"/>
              <a:t>.]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76200"/>
            <a:ext cx="9144000" cy="1143000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Check batch effects and effectiveness of positive controls</a:t>
            </a: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2" cstate="print"/>
          <a:srcRect t="10462"/>
          <a:stretch/>
        </p:blipFill>
        <p:spPr bwMode="auto">
          <a:xfrm>
            <a:off x="1211960" y="1138328"/>
            <a:ext cx="4655440" cy="41619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 rot="16200000">
            <a:off x="303393" y="2639080"/>
            <a:ext cx="1295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Readout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669160" y="5410200"/>
            <a:ext cx="3505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Replicate (=“Experimental Batch”)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564760" y="956846"/>
            <a:ext cx="1295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Controls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745360" y="2971800"/>
            <a:ext cx="2750440" cy="1676400"/>
            <a:chOff x="990600" y="2971800"/>
            <a:chExt cx="2750440" cy="1676400"/>
          </a:xfrm>
        </p:grpSpPr>
        <p:sp>
          <p:nvSpPr>
            <p:cNvPr id="4" name="Oval 3"/>
            <p:cNvSpPr/>
            <p:nvPr/>
          </p:nvSpPr>
          <p:spPr>
            <a:xfrm>
              <a:off x="990600" y="3200400"/>
              <a:ext cx="533400" cy="990600"/>
            </a:xfrm>
            <a:prstGeom prst="ellipse">
              <a:avLst/>
            </a:prstGeom>
            <a:noFill/>
            <a:ln w="28575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1752600" y="3886200"/>
              <a:ext cx="533400" cy="762000"/>
            </a:xfrm>
            <a:prstGeom prst="ellipse">
              <a:avLst/>
            </a:prstGeom>
            <a:noFill/>
            <a:ln w="28575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2438400" y="2971800"/>
              <a:ext cx="533400" cy="990600"/>
            </a:xfrm>
            <a:prstGeom prst="ellipse">
              <a:avLst/>
            </a:prstGeom>
            <a:noFill/>
            <a:ln w="28575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3276600" y="3657600"/>
              <a:ext cx="464440" cy="838200"/>
            </a:xfrm>
            <a:prstGeom prst="ellipse">
              <a:avLst/>
            </a:prstGeom>
            <a:noFill/>
            <a:ln w="28575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5105400" y="2057400"/>
            <a:ext cx="32766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Many reasons for batch effects: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Cell culture…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Staining procedure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Microscope settings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…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r>
              <a:rPr lang="en-US" dirty="0"/>
              <a:t>=&gt; Your analysis has to account for batch effects!</a:t>
            </a:r>
          </a:p>
          <a:p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39552" y="6091535"/>
            <a:ext cx="84758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Also very relevant in your daily non-high-throughput experiments 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4038598" y="3276601"/>
            <a:ext cx="3124203" cy="1585820"/>
            <a:chOff x="6800862" y="4114475"/>
            <a:chExt cx="2875711" cy="1322647"/>
          </a:xfrm>
        </p:grpSpPr>
        <p:sp>
          <p:nvSpPr>
            <p:cNvPr id="8" name="TextBox 7"/>
            <p:cNvSpPr txBox="1"/>
            <p:nvPr/>
          </p:nvSpPr>
          <p:spPr>
            <a:xfrm>
              <a:off x="7291838" y="4114475"/>
              <a:ext cx="1524000" cy="3080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u="sng" dirty="0"/>
                <a:t>“Jitter plot”</a:t>
              </a:r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>
              <a:off x="7291837" y="4495801"/>
              <a:ext cx="0" cy="609600"/>
            </a:xfrm>
            <a:prstGeom prst="straightConnector1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 flipH="1">
              <a:off x="6800862" y="5131344"/>
              <a:ext cx="381000" cy="0"/>
            </a:xfrm>
            <a:prstGeom prst="straightConnector1">
              <a:avLst/>
            </a:prstGeom>
            <a:ln>
              <a:solidFill>
                <a:schemeClr val="accent1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7361976" y="4634903"/>
              <a:ext cx="21873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Real variation of data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7225737" y="5067790"/>
              <a:ext cx="24508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Artificial random “jitter”</a:t>
              </a: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-1305650" y="398838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b="1" dirty="0">
                <a:solidFill>
                  <a:srgbClr val="FF0000"/>
                </a:solidFill>
              </a:rPr>
              <a:t>Data transformations </a:t>
            </a:r>
            <a:br>
              <a:rPr lang="en-US" sz="3600" b="1" dirty="0">
                <a:solidFill>
                  <a:srgbClr val="FF0000"/>
                </a:solidFill>
              </a:rPr>
            </a:br>
            <a:r>
              <a:rPr lang="en-US" sz="3600" b="1" dirty="0">
                <a:solidFill>
                  <a:srgbClr val="FF0000"/>
                </a:solidFill>
              </a:rPr>
              <a:t>(for dealing with batch effects)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81000" y="2514600"/>
            <a:ext cx="8229600" cy="3078163"/>
          </a:xfrm>
        </p:spPr>
        <p:txBody>
          <a:bodyPr>
            <a:normAutofit/>
          </a:bodyPr>
          <a:lstStyle/>
          <a:p>
            <a:r>
              <a:rPr lang="en-US" sz="2000" dirty="0"/>
              <a:t>Typically one transforms (“normalizes”) data from different experiments (“batches”) before pooling them together..</a:t>
            </a:r>
          </a:p>
          <a:p>
            <a:endParaRPr lang="en-US" sz="2000" dirty="0"/>
          </a:p>
          <a:p>
            <a:r>
              <a:rPr lang="en-US" sz="2000" dirty="0"/>
              <a:t>I will present three </a:t>
            </a:r>
            <a:r>
              <a:rPr lang="en-US" sz="2000" dirty="0" err="1"/>
              <a:t>normalisation</a:t>
            </a:r>
            <a:r>
              <a:rPr lang="en-US" sz="2000" dirty="0"/>
              <a:t> methods (there are more!)</a:t>
            </a:r>
          </a:p>
          <a:p>
            <a:pPr lvl="1"/>
            <a:r>
              <a:rPr lang="en-US" sz="1600" dirty="0"/>
              <a:t>which method to chose depends on your data...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149FA-C75B-9541-9CC2-29CA01AAF5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Statistical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2FD3D2-21C9-4342-B25A-1BB39276FB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52600" y="2209800"/>
            <a:ext cx="7620000" cy="4419600"/>
          </a:xfrm>
        </p:spPr>
        <p:txBody>
          <a:bodyPr>
            <a:normAutofit/>
          </a:bodyPr>
          <a:lstStyle/>
          <a:p>
            <a:r>
              <a:rPr lang="de-DE" sz="4000" dirty="0">
                <a:solidFill>
                  <a:schemeClr val="accent1"/>
                </a:solidFill>
              </a:rPr>
              <a:t>Data </a:t>
            </a:r>
            <a:r>
              <a:rPr lang="de-DE" sz="4000" dirty="0" err="1">
                <a:solidFill>
                  <a:schemeClr val="accent1"/>
                </a:solidFill>
              </a:rPr>
              <a:t>normalisation</a:t>
            </a:r>
            <a:endParaRPr lang="de-DE" sz="4000" dirty="0">
              <a:solidFill>
                <a:schemeClr val="accent1"/>
              </a:solidFill>
            </a:endParaRPr>
          </a:p>
          <a:p>
            <a:pPr lvl="1"/>
            <a:r>
              <a:rPr lang="de-DE" sz="3600" dirty="0" err="1">
                <a:solidFill>
                  <a:schemeClr val="accent1"/>
                </a:solidFill>
              </a:rPr>
              <a:t>Dealing</a:t>
            </a:r>
            <a:r>
              <a:rPr lang="de-DE" sz="3600" dirty="0">
                <a:solidFill>
                  <a:schemeClr val="accent1"/>
                </a:solidFill>
              </a:rPr>
              <a:t> </a:t>
            </a:r>
            <a:r>
              <a:rPr lang="de-DE" sz="3600" dirty="0" err="1">
                <a:solidFill>
                  <a:schemeClr val="accent1"/>
                </a:solidFill>
              </a:rPr>
              <a:t>with</a:t>
            </a:r>
            <a:r>
              <a:rPr lang="de-DE" sz="3600" dirty="0">
                <a:solidFill>
                  <a:schemeClr val="accent1"/>
                </a:solidFill>
              </a:rPr>
              <a:t> </a:t>
            </a:r>
            <a:r>
              <a:rPr lang="de-DE" sz="3600" dirty="0" err="1">
                <a:solidFill>
                  <a:schemeClr val="accent1"/>
                </a:solidFill>
              </a:rPr>
              <a:t>batch</a:t>
            </a:r>
            <a:r>
              <a:rPr lang="de-DE" sz="3600" dirty="0">
                <a:solidFill>
                  <a:schemeClr val="accent1"/>
                </a:solidFill>
              </a:rPr>
              <a:t> </a:t>
            </a:r>
            <a:r>
              <a:rPr lang="de-DE" sz="3600" dirty="0" err="1">
                <a:solidFill>
                  <a:schemeClr val="accent1"/>
                </a:solidFill>
              </a:rPr>
              <a:t>effects</a:t>
            </a:r>
            <a:endParaRPr lang="de-DE" sz="3600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de-DE" sz="4000" dirty="0">
              <a:solidFill>
                <a:schemeClr val="accent1"/>
              </a:solidFill>
            </a:endParaRPr>
          </a:p>
          <a:p>
            <a:r>
              <a:rPr lang="de-DE" sz="4000" dirty="0">
                <a:solidFill>
                  <a:schemeClr val="accent1"/>
                </a:solidFill>
              </a:rPr>
              <a:t>Statistical </a:t>
            </a:r>
            <a:r>
              <a:rPr lang="de-DE" sz="4000" dirty="0" err="1">
                <a:solidFill>
                  <a:schemeClr val="accent1"/>
                </a:solidFill>
              </a:rPr>
              <a:t>testing</a:t>
            </a:r>
            <a:endParaRPr lang="de-DE" sz="40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46904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62400" y="5181600"/>
            <a:ext cx="5105400" cy="868363"/>
          </a:xfrm>
        </p:spPr>
        <p:txBody>
          <a:bodyPr>
            <a:noAutofit/>
          </a:bodyPr>
          <a:lstStyle/>
          <a:p>
            <a:r>
              <a:rPr lang="en-US" sz="2000" dirty="0"/>
              <a:t>Treatment effects were stronger in b2</a:t>
            </a:r>
          </a:p>
          <a:p>
            <a:r>
              <a:rPr lang="en-US" sz="2000" dirty="0"/>
              <a:t>Effect of t1 appears “stronger” than t2</a:t>
            </a:r>
          </a:p>
        </p:txBody>
      </p:sp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00600" y="1021055"/>
            <a:ext cx="4191000" cy="37033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" y="1021055"/>
            <a:ext cx="4191000" cy="37033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Subtracting mean of controls (per batch)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5339862" y="1706855"/>
            <a:ext cx="3048000" cy="2286000"/>
            <a:chOff x="5339862" y="1706855"/>
            <a:chExt cx="3048000" cy="2286000"/>
          </a:xfrm>
        </p:grpSpPr>
        <p:cxnSp>
          <p:nvCxnSpPr>
            <p:cNvPr id="11" name="Straight Connector 10"/>
            <p:cNvCxnSpPr/>
            <p:nvPr/>
          </p:nvCxnSpPr>
          <p:spPr>
            <a:xfrm>
              <a:off x="5339862" y="3246925"/>
              <a:ext cx="3048000" cy="0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 flipH="1" flipV="1">
              <a:off x="6096000" y="2468855"/>
              <a:ext cx="3908" cy="779585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>
              <a:off x="6553200" y="3230855"/>
              <a:ext cx="0" cy="38100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 flipV="1">
              <a:off x="7508631" y="1706855"/>
              <a:ext cx="0" cy="1543538"/>
            </a:xfrm>
            <a:prstGeom prst="straightConnector1">
              <a:avLst/>
            </a:prstGeom>
            <a:ln w="28575">
              <a:solidFill>
                <a:srgbClr val="30B9D4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>
              <a:off x="7969739" y="3244532"/>
              <a:ext cx="0" cy="748323"/>
            </a:xfrm>
            <a:prstGeom prst="straightConnector1">
              <a:avLst/>
            </a:prstGeom>
            <a:ln w="28575">
              <a:solidFill>
                <a:srgbClr val="30B9D4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Rectangle 20"/>
          <p:cNvSpPr/>
          <p:nvPr/>
        </p:nvSpPr>
        <p:spPr>
          <a:xfrm>
            <a:off x="7543800" y="609600"/>
            <a:ext cx="1447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i="1" dirty="0" err="1">
                <a:solidFill>
                  <a:schemeClr val="bg1">
                    <a:lumMod val="50000"/>
                  </a:schemeClr>
                </a:solidFill>
              </a:rPr>
              <a:t>y</a:t>
            </a:r>
            <a:r>
              <a:rPr lang="en-US" sz="1400" b="1" i="1" baseline="-25000" dirty="0" err="1">
                <a:solidFill>
                  <a:schemeClr val="bg1">
                    <a:lumMod val="50000"/>
                  </a:schemeClr>
                </a:solidFill>
              </a:rPr>
              <a:t>i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 =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</a:rPr>
              <a:t>y</a:t>
            </a:r>
            <a:r>
              <a:rPr lang="en-US" sz="1400" baseline="-25000" dirty="0" err="1">
                <a:solidFill>
                  <a:schemeClr val="bg1">
                    <a:lumMod val="50000"/>
                  </a:schemeClr>
                </a:solidFill>
              </a:rPr>
              <a:t>i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</a:rPr>
              <a:t>-mean</a:t>
            </a:r>
            <a:r>
              <a:rPr lang="en-US" sz="1400" baseline="-25000" dirty="0" err="1">
                <a:solidFill>
                  <a:schemeClr val="bg1">
                    <a:lumMod val="50000"/>
                  </a:schemeClr>
                </a:solidFill>
              </a:rPr>
              <a:t>j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</a:rPr>
              <a:t>c</a:t>
            </a:r>
            <a:r>
              <a:rPr lang="en-US" sz="1400" baseline="-25000" dirty="0" err="1">
                <a:solidFill>
                  <a:schemeClr val="bg1">
                    <a:lumMod val="50000"/>
                  </a:schemeClr>
                </a:solidFill>
              </a:rPr>
              <a:t>j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110950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648200" y="5181600"/>
            <a:ext cx="4191000" cy="914400"/>
          </a:xfrm>
        </p:spPr>
        <p:txBody>
          <a:bodyPr>
            <a:normAutofit lnSpcReduction="10000"/>
          </a:bodyPr>
          <a:lstStyle/>
          <a:p>
            <a:r>
              <a:rPr lang="en-US" sz="1800" dirty="0"/>
              <a:t>Treatments had same effect strength in both experimental batches</a:t>
            </a:r>
          </a:p>
          <a:p>
            <a:r>
              <a:rPr lang="en-US" sz="1800" dirty="0"/>
              <a:t>Effect of t1 appears “stronger”</a:t>
            </a:r>
          </a:p>
        </p:txBody>
      </p:sp>
      <p:pic>
        <p:nvPicPr>
          <p:cNvPr id="8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1143000"/>
            <a:ext cx="4288649" cy="37896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Dividing by mean of controls (per batch)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79151" y="1163367"/>
            <a:ext cx="4288649" cy="37896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1"/>
          <p:cNvGrpSpPr/>
          <p:nvPr/>
        </p:nvGrpSpPr>
        <p:grpSpPr>
          <a:xfrm>
            <a:off x="5257800" y="1981200"/>
            <a:ext cx="3048000" cy="1828800"/>
            <a:chOff x="5257800" y="1981200"/>
            <a:chExt cx="3048000" cy="1828800"/>
          </a:xfrm>
        </p:grpSpPr>
        <p:cxnSp>
          <p:nvCxnSpPr>
            <p:cNvPr id="11" name="Straight Connector 10"/>
            <p:cNvCxnSpPr/>
            <p:nvPr/>
          </p:nvCxnSpPr>
          <p:spPr>
            <a:xfrm>
              <a:off x="5257800" y="3169578"/>
              <a:ext cx="3048000" cy="0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 flipV="1">
              <a:off x="6096000" y="1981200"/>
              <a:ext cx="0" cy="114300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>
              <a:off x="6553200" y="3200400"/>
              <a:ext cx="0" cy="53340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 flipV="1">
              <a:off x="7543800" y="1981200"/>
              <a:ext cx="0" cy="1143000"/>
            </a:xfrm>
            <a:prstGeom prst="straightConnector1">
              <a:avLst/>
            </a:prstGeom>
            <a:ln w="28575">
              <a:solidFill>
                <a:srgbClr val="30B9D4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>
              <a:off x="8001000" y="3200400"/>
              <a:ext cx="0" cy="609600"/>
            </a:xfrm>
            <a:prstGeom prst="straightConnector1">
              <a:avLst/>
            </a:prstGeom>
            <a:ln w="28575">
              <a:solidFill>
                <a:srgbClr val="30B9D4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Rectangle 22"/>
          <p:cNvSpPr/>
          <p:nvPr/>
        </p:nvSpPr>
        <p:spPr>
          <a:xfrm>
            <a:off x="7543800" y="609600"/>
            <a:ext cx="1447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i="1" dirty="0" err="1">
                <a:solidFill>
                  <a:schemeClr val="bg1">
                    <a:lumMod val="50000"/>
                  </a:schemeClr>
                </a:solidFill>
              </a:rPr>
              <a:t>y</a:t>
            </a:r>
            <a:r>
              <a:rPr lang="en-US" sz="1400" b="1" i="1" baseline="-25000" dirty="0" err="1">
                <a:solidFill>
                  <a:schemeClr val="bg1">
                    <a:lumMod val="50000"/>
                  </a:schemeClr>
                </a:solidFill>
              </a:rPr>
              <a:t>i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 =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</a:rPr>
              <a:t>y</a:t>
            </a:r>
            <a:r>
              <a:rPr lang="en-US" sz="1400" baseline="-25000" dirty="0" err="1">
                <a:solidFill>
                  <a:schemeClr val="bg1">
                    <a:lumMod val="50000"/>
                  </a:schemeClr>
                </a:solidFill>
              </a:rPr>
              <a:t>i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 /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</a:rPr>
              <a:t>mean</a:t>
            </a:r>
            <a:r>
              <a:rPr lang="en-US" sz="1400" baseline="-25000" dirty="0" err="1">
                <a:solidFill>
                  <a:schemeClr val="bg1">
                    <a:lumMod val="50000"/>
                  </a:schemeClr>
                </a:solidFill>
              </a:rPr>
              <a:t>j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</a:rPr>
              <a:t>c</a:t>
            </a:r>
            <a:r>
              <a:rPr lang="en-US" sz="1400" baseline="-25000" dirty="0" err="1">
                <a:solidFill>
                  <a:schemeClr val="bg1">
                    <a:lumMod val="50000"/>
                  </a:schemeClr>
                </a:solidFill>
              </a:rPr>
              <a:t>j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Log2 transformation</a:t>
            </a: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4600" y="1143000"/>
            <a:ext cx="3981450" cy="3981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1000" y="5486400"/>
            <a:ext cx="6905625" cy="1162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6" name="Straight Arrow Connector 5"/>
          <p:cNvCxnSpPr/>
          <p:nvPr/>
        </p:nvCxnSpPr>
        <p:spPr>
          <a:xfrm>
            <a:off x="1143000" y="1447800"/>
            <a:ext cx="1752600" cy="45720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 flipV="1">
            <a:off x="5867400" y="5105400"/>
            <a:ext cx="381000" cy="53340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Log2 transformation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876800"/>
            <a:ext cx="8229600" cy="94456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“How many factors of 2 do I need to get my measurement”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3048000" y="2438400"/>
          <a:ext cx="2455333" cy="152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766" name="Equation" r:id="rId3" imgW="736560" imgH="457200" progId="Equation.3">
                  <p:embed/>
                </p:oleObj>
              </mc:Choice>
              <mc:Fallback>
                <p:oleObj name="Equation" r:id="rId3" imgW="736560" imgH="45720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0" y="2438400"/>
                        <a:ext cx="2455333" cy="1524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" name="Straight Arrow Connector 4"/>
          <p:cNvCxnSpPr/>
          <p:nvPr/>
        </p:nvCxnSpPr>
        <p:spPr>
          <a:xfrm flipH="1">
            <a:off x="4495800" y="2438400"/>
            <a:ext cx="1295400" cy="38100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2362200" y="2209800"/>
            <a:ext cx="1066800" cy="38100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867400" y="2133600"/>
            <a:ext cx="13380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Raw data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85800" y="1752600"/>
            <a:ext cx="27612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After transformation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76800" y="1219200"/>
            <a:ext cx="4139230" cy="365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7970" y="1143000"/>
            <a:ext cx="4139230" cy="365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Log2 and then subtracting the mean of controls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idx="1"/>
          </p:nvPr>
        </p:nvSpPr>
        <p:spPr>
          <a:xfrm>
            <a:off x="3886200" y="5181600"/>
            <a:ext cx="5105400" cy="1219200"/>
          </a:xfrm>
        </p:spPr>
        <p:txBody>
          <a:bodyPr>
            <a:noAutofit/>
          </a:bodyPr>
          <a:lstStyle/>
          <a:p>
            <a:r>
              <a:rPr lang="en-US" sz="1600" dirty="0"/>
              <a:t>Treatments had the same effect in both experiments</a:t>
            </a:r>
          </a:p>
          <a:p>
            <a:r>
              <a:rPr lang="en-US" sz="1600" dirty="0"/>
              <a:t>t1 and t2 have same “effect strength” but in opposite directions</a:t>
            </a:r>
          </a:p>
          <a:p>
            <a:pPr lvl="2"/>
            <a:r>
              <a:rPr lang="en-US" sz="1200" dirty="0"/>
              <a:t>t1 = 2^(+1) = 2  </a:t>
            </a:r>
            <a:r>
              <a:rPr lang="en-US" sz="1200" dirty="0">
                <a:sym typeface="Wingdings" pitchFamily="2" charset="2"/>
              </a:rPr>
              <a:t></a:t>
            </a:r>
            <a:r>
              <a:rPr lang="en-US" sz="1200" dirty="0"/>
              <a:t> 2-fold increase</a:t>
            </a:r>
          </a:p>
          <a:p>
            <a:pPr lvl="2"/>
            <a:r>
              <a:rPr lang="en-US" sz="1200" dirty="0"/>
              <a:t>t2 = 2^(-1) = ½  </a:t>
            </a:r>
            <a:r>
              <a:rPr lang="en-US" sz="1200" dirty="0">
                <a:sym typeface="Wingdings" pitchFamily="2" charset="2"/>
              </a:rPr>
              <a:t></a:t>
            </a:r>
            <a:r>
              <a:rPr lang="en-US" sz="1200" dirty="0"/>
              <a:t> 2-fold decrease</a:t>
            </a:r>
          </a:p>
        </p:txBody>
      </p:sp>
      <p:sp>
        <p:nvSpPr>
          <p:cNvPr id="10" name="Rectangle 9"/>
          <p:cNvSpPr/>
          <p:nvPr/>
        </p:nvSpPr>
        <p:spPr>
          <a:xfrm>
            <a:off x="5181600" y="685800"/>
            <a:ext cx="40386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i="1" dirty="0" err="1">
                <a:solidFill>
                  <a:schemeClr val="bg1">
                    <a:lumMod val="50000"/>
                  </a:schemeClr>
                </a:solidFill>
              </a:rPr>
              <a:t>y</a:t>
            </a:r>
            <a:r>
              <a:rPr lang="en-US" sz="1400" b="1" i="1" baseline="-25000" dirty="0" err="1">
                <a:solidFill>
                  <a:schemeClr val="bg1">
                    <a:lumMod val="50000"/>
                  </a:schemeClr>
                </a:solidFill>
              </a:rPr>
              <a:t>i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 = log2(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</a:rPr>
              <a:t>y</a:t>
            </a:r>
            <a:r>
              <a:rPr lang="en-US" sz="1400" baseline="-25000" dirty="0" err="1">
                <a:solidFill>
                  <a:schemeClr val="bg1">
                    <a:lumMod val="50000"/>
                  </a:schemeClr>
                </a:solidFill>
              </a:rPr>
              <a:t>i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)-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</a:rPr>
              <a:t>mean</a:t>
            </a:r>
            <a:r>
              <a:rPr lang="en-US" sz="1400" baseline="-25000" dirty="0" err="1">
                <a:solidFill>
                  <a:schemeClr val="bg1">
                    <a:lumMod val="50000"/>
                  </a:schemeClr>
                </a:solidFill>
              </a:rPr>
              <a:t>j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(log2(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</a:rPr>
              <a:t>c</a:t>
            </a:r>
            <a:r>
              <a:rPr lang="en-US" sz="1400" baseline="-25000" dirty="0" err="1">
                <a:solidFill>
                  <a:schemeClr val="bg1">
                    <a:lumMod val="50000"/>
                  </a:schemeClr>
                </a:solidFill>
              </a:rPr>
              <a:t>j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)) = … =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</a:rPr>
              <a:t>mean</a:t>
            </a:r>
            <a:r>
              <a:rPr lang="en-US" sz="1400" baseline="-25000" dirty="0" err="1">
                <a:solidFill>
                  <a:schemeClr val="bg1">
                    <a:lumMod val="50000"/>
                  </a:schemeClr>
                </a:solidFill>
              </a:rPr>
              <a:t>j</a:t>
            </a:r>
            <a:r>
              <a:rPr lang="en-US" sz="1400" baseline="-250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( log2(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</a:rPr>
              <a:t>y</a:t>
            </a:r>
            <a:r>
              <a:rPr lang="en-US" sz="1400" baseline="-25000" dirty="0" err="1">
                <a:solidFill>
                  <a:schemeClr val="bg1">
                    <a:lumMod val="50000"/>
                  </a:schemeClr>
                </a:solidFill>
              </a:rPr>
              <a:t>i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/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</a:rPr>
              <a:t>c</a:t>
            </a:r>
            <a:r>
              <a:rPr lang="en-US" sz="1400" baseline="-25000" dirty="0" err="1">
                <a:solidFill>
                  <a:schemeClr val="bg1">
                    <a:lumMod val="50000"/>
                  </a:schemeClr>
                </a:solidFill>
              </a:rPr>
              <a:t>j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) )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5435600" y="1789723"/>
            <a:ext cx="2794000" cy="2020277"/>
            <a:chOff x="5435600" y="1789723"/>
            <a:chExt cx="2794000" cy="2020277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5435600" y="2794440"/>
              <a:ext cx="2794000" cy="0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 flipV="1">
              <a:off x="6172199" y="1828800"/>
              <a:ext cx="0" cy="959338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flipV="1">
              <a:off x="7551616" y="1789723"/>
              <a:ext cx="0" cy="990600"/>
            </a:xfrm>
            <a:prstGeom prst="straightConnector1">
              <a:avLst/>
            </a:prstGeom>
            <a:ln w="28575">
              <a:solidFill>
                <a:srgbClr val="30B9D4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>
              <a:off x="8020538" y="2788139"/>
              <a:ext cx="0" cy="1021861"/>
            </a:xfrm>
            <a:prstGeom prst="straightConnector1">
              <a:avLst/>
            </a:prstGeom>
            <a:ln w="28575">
              <a:solidFill>
                <a:srgbClr val="30B9D4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/>
            <p:nvPr/>
          </p:nvCxnSpPr>
          <p:spPr>
            <a:xfrm>
              <a:off x="6629400" y="2780323"/>
              <a:ext cx="0" cy="1029677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90800"/>
            <a:ext cx="8229600" cy="11430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“Statistical Analysis”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r>
              <a:rPr lang="en-US" dirty="0"/>
              <a:t>Software for data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Commonly used:</a:t>
            </a:r>
          </a:p>
          <a:p>
            <a:pPr lvl="1"/>
            <a:r>
              <a:rPr lang="en-US" sz="2000" dirty="0"/>
              <a:t>Software that comes with your microscope</a:t>
            </a:r>
          </a:p>
          <a:p>
            <a:pPr lvl="2"/>
            <a:r>
              <a:rPr lang="en-US" sz="1800" dirty="0">
                <a:solidFill>
                  <a:srgbClr val="00B050"/>
                </a:solidFill>
              </a:rPr>
              <a:t>Pro: integrated workflow</a:t>
            </a:r>
          </a:p>
          <a:p>
            <a:pPr lvl="2"/>
            <a:r>
              <a:rPr lang="en-US" sz="1800" dirty="0">
                <a:solidFill>
                  <a:srgbClr val="FF0000"/>
                </a:solidFill>
              </a:rPr>
              <a:t>Con: there might be some limits</a:t>
            </a:r>
          </a:p>
          <a:p>
            <a:pPr lvl="1"/>
            <a:r>
              <a:rPr lang="en-US" sz="2000" dirty="0" err="1"/>
              <a:t>Spotfire</a:t>
            </a:r>
            <a:endParaRPr lang="en-US" sz="2000" dirty="0"/>
          </a:p>
          <a:p>
            <a:pPr lvl="1"/>
            <a:r>
              <a:rPr lang="en-US" sz="2000" dirty="0"/>
              <a:t>R (cellHTS2, HTM Explorer)</a:t>
            </a:r>
          </a:p>
          <a:p>
            <a:pPr lvl="1"/>
            <a:r>
              <a:rPr lang="en-US" sz="2000" dirty="0"/>
              <a:t>Excel, MATLAB, Python, …</a:t>
            </a:r>
          </a:p>
          <a:p>
            <a:endParaRPr lang="en-US" sz="2400" dirty="0"/>
          </a:p>
          <a:p>
            <a:r>
              <a:rPr lang="en-US" sz="2400" dirty="0"/>
              <a:t>One feature that you should look for:</a:t>
            </a:r>
          </a:p>
          <a:p>
            <a:pPr lvl="1"/>
            <a:r>
              <a:rPr lang="en-US" sz="2000" dirty="0"/>
              <a:t>Link of numbers back to images (raw and segmented)</a:t>
            </a:r>
          </a:p>
          <a:p>
            <a:endParaRPr lang="en-US" sz="2400" dirty="0"/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 rotWithShape="1">
          <a:blip r:embed="rId2" cstate="print"/>
          <a:srcRect/>
          <a:stretch/>
        </p:blipFill>
        <p:spPr bwMode="auto">
          <a:xfrm>
            <a:off x="5728347" y="1843438"/>
            <a:ext cx="1967853" cy="3185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8" name="Group 7"/>
          <p:cNvGrpSpPr/>
          <p:nvPr/>
        </p:nvGrpSpPr>
        <p:grpSpPr>
          <a:xfrm>
            <a:off x="7418207" y="1537161"/>
            <a:ext cx="1586308" cy="2275422"/>
            <a:chOff x="2647643" y="-571566"/>
            <a:chExt cx="3298046" cy="4781676"/>
          </a:xfrm>
        </p:grpSpPr>
        <p:grpSp>
          <p:nvGrpSpPr>
            <p:cNvPr id="9" name="Group 8"/>
            <p:cNvGrpSpPr/>
            <p:nvPr/>
          </p:nvGrpSpPr>
          <p:grpSpPr>
            <a:xfrm>
              <a:off x="2949220" y="-571566"/>
              <a:ext cx="2996469" cy="4781676"/>
              <a:chOff x="5921020" y="-342966"/>
              <a:chExt cx="2996469" cy="4781676"/>
            </a:xfrm>
          </p:grpSpPr>
          <p:pic>
            <p:nvPicPr>
              <p:cNvPr id="11" name="Picture 7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5921020" y="-342966"/>
                <a:ext cx="2996469" cy="305787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12" name="TextBox 11"/>
              <p:cNvSpPr txBox="1"/>
              <p:nvPr/>
            </p:nvSpPr>
            <p:spPr>
              <a:xfrm>
                <a:off x="7924800" y="4038600"/>
                <a:ext cx="31290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1" dirty="0"/>
                  <a:t>+</a:t>
                </a:r>
              </a:p>
            </p:txBody>
          </p:sp>
        </p:grpSp>
        <p:cxnSp>
          <p:nvCxnSpPr>
            <p:cNvPr id="10" name="Straight Arrow Connector 9"/>
            <p:cNvCxnSpPr/>
            <p:nvPr/>
          </p:nvCxnSpPr>
          <p:spPr>
            <a:xfrm flipV="1">
              <a:off x="2647643" y="1249842"/>
              <a:ext cx="1114680" cy="88375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6858000" y="3215899"/>
            <a:ext cx="2155267" cy="1473575"/>
            <a:chOff x="1556251" y="152400"/>
            <a:chExt cx="4578907" cy="3130639"/>
          </a:xfrm>
        </p:grpSpPr>
        <p:grpSp>
          <p:nvGrpSpPr>
            <p:cNvPr id="14" name="Group 13"/>
            <p:cNvGrpSpPr/>
            <p:nvPr/>
          </p:nvGrpSpPr>
          <p:grpSpPr>
            <a:xfrm>
              <a:off x="3048000" y="152400"/>
              <a:ext cx="3087158" cy="3130639"/>
              <a:chOff x="2667000" y="3657600"/>
              <a:chExt cx="3087158" cy="3130639"/>
            </a:xfrm>
          </p:grpSpPr>
          <p:pic>
            <p:nvPicPr>
              <p:cNvPr id="16" name="Picture 4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2667000" y="3657600"/>
                <a:ext cx="3087158" cy="313063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17" name="TextBox 16"/>
              <p:cNvSpPr txBox="1"/>
              <p:nvPr/>
            </p:nvSpPr>
            <p:spPr>
              <a:xfrm>
                <a:off x="3429000" y="5638800"/>
                <a:ext cx="31290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1" dirty="0"/>
                  <a:t>+</a:t>
                </a:r>
              </a:p>
            </p:txBody>
          </p:sp>
        </p:grpSp>
        <p:cxnSp>
          <p:nvCxnSpPr>
            <p:cNvPr id="15" name="Straight Arrow Connector 14"/>
            <p:cNvCxnSpPr/>
            <p:nvPr/>
          </p:nvCxnSpPr>
          <p:spPr>
            <a:xfrm flipV="1">
              <a:off x="1556251" y="1288364"/>
              <a:ext cx="2485947" cy="674990"/>
            </a:xfrm>
            <a:prstGeom prst="straightConnector1">
              <a:avLst/>
            </a:prstGeom>
            <a:ln w="19050">
              <a:solidFill>
                <a:srgbClr val="92D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b="1" dirty="0">
                <a:solidFill>
                  <a:srgbClr val="FF0000"/>
                </a:solidFill>
              </a:rPr>
              <a:t>Literature on statistical analysis of HTM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525963"/>
          </a:xfrm>
        </p:spPr>
        <p:txBody>
          <a:bodyPr>
            <a:normAutofit/>
          </a:bodyPr>
          <a:lstStyle/>
          <a:p>
            <a:r>
              <a:rPr lang="en-US" sz="2000" dirty="0"/>
              <a:t>Bray and Carpenter. Advanced Assay Development Guidelines for Image-Based High Content Screening and Analysis. 2012. </a:t>
            </a:r>
          </a:p>
          <a:p>
            <a:r>
              <a:rPr lang="en-US" sz="2000" dirty="0"/>
              <a:t>Birmingham A, </a:t>
            </a:r>
            <a:r>
              <a:rPr lang="en-US" sz="2000" dirty="0" err="1"/>
              <a:t>Selfors</a:t>
            </a:r>
            <a:r>
              <a:rPr lang="en-US" sz="2000" dirty="0"/>
              <a:t> LM, Forster T, </a:t>
            </a:r>
            <a:r>
              <a:rPr lang="en-US" sz="2000" dirty="0" err="1"/>
              <a:t>Wrobel</a:t>
            </a:r>
            <a:r>
              <a:rPr lang="en-US" sz="2000" dirty="0"/>
              <a:t> D, Kennedy CJ, Shanks E, </a:t>
            </a:r>
            <a:r>
              <a:rPr lang="en-US" sz="2000" dirty="0" err="1"/>
              <a:t>Santoyo</a:t>
            </a:r>
            <a:r>
              <a:rPr lang="en-US" sz="2000" dirty="0"/>
              <a:t>-Lopez J, </a:t>
            </a:r>
            <a:r>
              <a:rPr lang="en-US" sz="2000" dirty="0" err="1"/>
              <a:t>Dunican</a:t>
            </a:r>
            <a:r>
              <a:rPr lang="en-US" sz="2000" dirty="0"/>
              <a:t> DJ, Long A, Kelleher D, Smith Q, </a:t>
            </a:r>
            <a:r>
              <a:rPr lang="en-US" sz="2000" dirty="0" err="1"/>
              <a:t>Beijersbergen</a:t>
            </a:r>
            <a:r>
              <a:rPr lang="en-US" sz="2000" dirty="0"/>
              <a:t> RL, Ghazal P, </a:t>
            </a:r>
            <a:r>
              <a:rPr lang="en-US" sz="2000" dirty="0" err="1"/>
              <a:t>Shamu</a:t>
            </a:r>
            <a:r>
              <a:rPr lang="en-US" sz="2000" dirty="0"/>
              <a:t> CE. Statistical methods for analysis of high-throughput RNA interference screens. Nat Methods. 2009</a:t>
            </a:r>
          </a:p>
          <a:p>
            <a:endParaRPr lang="en-US" sz="2000" dirty="0"/>
          </a:p>
          <a:p>
            <a:r>
              <a:rPr lang="en-US" sz="2400" dirty="0">
                <a:solidFill>
                  <a:srgbClr val="7030A0"/>
                </a:solidFill>
              </a:rPr>
              <a:t>Many methods..no standard =&gt; you </a:t>
            </a:r>
            <a:r>
              <a:rPr lang="en-US" sz="2400" i="1" dirty="0">
                <a:solidFill>
                  <a:srgbClr val="7030A0"/>
                </a:solidFill>
              </a:rPr>
              <a:t>can</a:t>
            </a:r>
            <a:r>
              <a:rPr lang="en-US" sz="2400" dirty="0">
                <a:solidFill>
                  <a:srgbClr val="7030A0"/>
                </a:solidFill>
              </a:rPr>
              <a:t> think yourself    </a:t>
            </a:r>
            <a:br>
              <a:rPr lang="en-US" sz="2400" dirty="0">
                <a:solidFill>
                  <a:srgbClr val="7030A0"/>
                </a:solidFill>
              </a:rPr>
            </a:br>
            <a:r>
              <a:rPr lang="en-US" sz="2400" dirty="0">
                <a:solidFill>
                  <a:srgbClr val="7030A0"/>
                </a:solidFill>
              </a:rPr>
              <a:t>                                                                      </a:t>
            </a:r>
            <a:r>
              <a:rPr lang="en-US" dirty="0">
                <a:solidFill>
                  <a:srgbClr val="FF0000"/>
                </a:solidFill>
                <a:sym typeface="Wingdings" pitchFamily="2" charset="2"/>
              </a:rPr>
              <a:t>  </a:t>
            </a:r>
            <a:r>
              <a:rPr lang="en-US" dirty="0">
                <a:solidFill>
                  <a:schemeClr val="accent3"/>
                </a:solidFill>
                <a:sym typeface="Wingdings" pitchFamily="2" charset="2"/>
              </a:rPr>
              <a:t></a:t>
            </a:r>
            <a:endParaRPr lang="en-US" sz="2000" dirty="0">
              <a:solidFill>
                <a:schemeClr val="accent3"/>
              </a:solidFill>
              <a:sym typeface="Wingdings" pitchFamily="2" charset="2"/>
            </a:endParaRPr>
          </a:p>
          <a:p>
            <a:endParaRPr lang="en-US" sz="200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95600"/>
            <a:ext cx="8229600" cy="1143000"/>
          </a:xfrm>
        </p:spPr>
        <p:txBody>
          <a:bodyPr/>
          <a:lstStyle/>
          <a:p>
            <a:r>
              <a:rPr lang="en-US" dirty="0"/>
              <a:t>Thank you for your attention!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95600"/>
            <a:ext cx="8229600" cy="1143000"/>
          </a:xfrm>
        </p:spPr>
        <p:txBody>
          <a:bodyPr/>
          <a:lstStyle/>
          <a:p>
            <a:r>
              <a:rPr lang="en-US" dirty="0"/>
              <a:t>More Material (NOT SHOWN)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solidFill>
                  <a:srgbClr val="FF0000"/>
                </a:solidFill>
              </a:rPr>
              <a:t>Median z-score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2133600"/>
            <a:ext cx="8229600" cy="2392363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T1, t2, ctrl; antibody staining assay</a:t>
            </a:r>
          </a:p>
          <a:p>
            <a:pPr lvl="1"/>
            <a:r>
              <a:rPr lang="en-US" dirty="0"/>
              <a:t>2x increase, 2x decrease</a:t>
            </a:r>
          </a:p>
          <a:p>
            <a:r>
              <a:rPr lang="en-US" dirty="0"/>
              <a:t>Two different days =&gt; different values (also make standard deviation of controls different)</a:t>
            </a:r>
          </a:p>
          <a:p>
            <a:r>
              <a:rPr lang="en-US" dirty="0"/>
              <a:t>Always: left graph: raw data; right graph: transformed data</a:t>
            </a:r>
          </a:p>
          <a:p>
            <a:r>
              <a:rPr lang="en-US" dirty="0"/>
              <a:t>Method 1: divide by controls</a:t>
            </a:r>
          </a:p>
          <a:p>
            <a:r>
              <a:rPr lang="en-US" dirty="0"/>
              <a:t>Method 2: z-score</a:t>
            </a:r>
          </a:p>
          <a:p>
            <a:r>
              <a:rPr lang="en-US" dirty="0"/>
              <a:t>Method 3: 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-76200"/>
            <a:ext cx="8229600" cy="1143000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Plate based quality control</a:t>
            </a: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4" cstate="print"/>
          <a:srcRect t="10462"/>
          <a:stretch/>
        </p:blipFill>
        <p:spPr bwMode="auto">
          <a:xfrm>
            <a:off x="1447800" y="1219200"/>
            <a:ext cx="4655440" cy="41619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 rot="16200000">
            <a:off x="451366" y="2749035"/>
            <a:ext cx="1295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Readout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981200" y="5486400"/>
            <a:ext cx="3048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Plate ID (=“Experimental Batch”)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876800" y="1033046"/>
            <a:ext cx="1295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Controls</a:t>
            </a:r>
          </a:p>
        </p:txBody>
      </p:sp>
      <p:sp>
        <p:nvSpPr>
          <p:cNvPr id="16" name="Oval 15"/>
          <p:cNvSpPr/>
          <p:nvPr/>
        </p:nvSpPr>
        <p:spPr>
          <a:xfrm>
            <a:off x="4191000" y="2743200"/>
            <a:ext cx="533400" cy="1828800"/>
          </a:xfrm>
          <a:prstGeom prst="ellipse">
            <a:avLst/>
          </a:prstGeom>
          <a:noFill/>
          <a:ln w="28575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172200" y="2286000"/>
            <a:ext cx="1405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 example:</a:t>
            </a: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51978420"/>
              </p:ext>
            </p:extLst>
          </p:nvPr>
        </p:nvGraphicFramePr>
        <p:xfrm>
          <a:off x="5257800" y="2895600"/>
          <a:ext cx="3505201" cy="7448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5" name="Equation" r:id="rId5" imgW="2020320" imgH="420480" progId="Equation.3">
                  <p:embed/>
                </p:oleObj>
              </mc:Choice>
              <mc:Fallback>
                <p:oleObj name="Equation" r:id="rId5" imgW="2020320" imgH="420480" progId="Equation.3">
                  <p:embed/>
                  <p:pic>
                    <p:nvPicPr>
                      <p:cNvPr id="0" name="Picture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57800" y="2895600"/>
                        <a:ext cx="3505201" cy="74485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5410200" y="4419600"/>
            <a:ext cx="3194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!! Add the numbers (get from R)</a:t>
            </a:r>
          </a:p>
        </p:txBody>
      </p:sp>
    </p:spTree>
    <p:extLst>
      <p:ext uri="{BB962C8B-B14F-4D97-AF65-F5344CB8AC3E}">
        <p14:creationId xmlns:p14="http://schemas.microsoft.com/office/powerpoint/2010/main" val="27577374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4600" y="1676400"/>
            <a:ext cx="3981450" cy="3981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19200" y="381000"/>
            <a:ext cx="6905625" cy="1162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8" name="Straight Arrow Connector 7"/>
          <p:cNvCxnSpPr/>
          <p:nvPr/>
        </p:nvCxnSpPr>
        <p:spPr>
          <a:xfrm>
            <a:off x="1143000" y="1981200"/>
            <a:ext cx="1752600" cy="45720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 flipV="1">
            <a:off x="5867400" y="5638800"/>
            <a:ext cx="381000" cy="76200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Should I log-transform my data?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276600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Additive biology:</a:t>
            </a:r>
          </a:p>
          <a:p>
            <a:pPr lvl="1"/>
            <a:r>
              <a:rPr lang="en-US" dirty="0"/>
              <a:t>In my treated sample I have 10 more vesicles than in my negative control</a:t>
            </a:r>
          </a:p>
          <a:p>
            <a:r>
              <a:rPr lang="en-US" dirty="0"/>
              <a:t>Multiplicative biology:</a:t>
            </a:r>
          </a:p>
          <a:p>
            <a:pPr lvl="1"/>
            <a:r>
              <a:rPr lang="en-US" dirty="0"/>
              <a:t>In my treated sample I have 2 times more vesicles than in my negative control</a:t>
            </a:r>
          </a:p>
          <a:p>
            <a:endParaRPr lang="en-US" dirty="0"/>
          </a:p>
          <a:p>
            <a:r>
              <a:rPr lang="en-US" dirty="0"/>
              <a:t>If you are in interested in fold-changes you should probably log-transform you data…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rgbClr val="FF0000"/>
                </a:solidFill>
              </a:rPr>
              <a:t>Cell density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572000"/>
            <a:ext cx="8229600" cy="1554163"/>
          </a:xfrm>
        </p:spPr>
        <p:txBody>
          <a:bodyPr>
            <a:normAutofit/>
          </a:bodyPr>
          <a:lstStyle/>
          <a:p>
            <a:r>
              <a:rPr lang="en-US" sz="2000" dirty="0"/>
              <a:t>Avoid cell count (proliferation) as a direct readout (unless you are a very good experimentalist)</a:t>
            </a:r>
          </a:p>
          <a:p>
            <a:r>
              <a:rPr lang="en-US" sz="2000" dirty="0"/>
              <a:t>Check that your actual readout does not depend on cell density (this typically is the case to some extend!)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57200" y="1524000"/>
            <a:ext cx="374724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EMBO 2014</a:t>
            </a:r>
          </a:p>
          <a:p>
            <a:r>
              <a:rPr lang="en-US" dirty="0"/>
              <a:t>Gradient less severe than </a:t>
            </a:r>
            <a:r>
              <a:rPr lang="en-US" dirty="0" err="1"/>
              <a:t>siRNA</a:t>
            </a:r>
            <a:r>
              <a:rPr lang="en-US" dirty="0"/>
              <a:t> effect</a:t>
            </a:r>
          </a:p>
          <a:p>
            <a:r>
              <a:rPr lang="en-US" dirty="0"/>
              <a:t>Plate readout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876800" y="1371600"/>
            <a:ext cx="409939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Corallino</a:t>
            </a:r>
            <a:endParaRPr lang="en-US" dirty="0"/>
          </a:p>
          <a:p>
            <a:r>
              <a:rPr lang="en-US" dirty="0"/>
              <a:t>Strong gradient, but his readout was </a:t>
            </a:r>
          </a:p>
          <a:p>
            <a:r>
              <a:rPr lang="en-US" dirty="0"/>
              <a:t>not cell density =&gt; data could still be used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Quality control of images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Focus quality</a:t>
            </a:r>
          </a:p>
          <a:p>
            <a:r>
              <a:rPr lang="en-US" dirty="0">
                <a:solidFill>
                  <a:schemeClr val="bg1"/>
                </a:solidFill>
              </a:rPr>
              <a:t>Cell Count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609600"/>
            <a:ext cx="4191000" cy="1143000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EMBO HTM course: </a:t>
            </a:r>
            <a:br>
              <a:rPr lang="en-US" sz="2800" b="1" dirty="0">
                <a:solidFill>
                  <a:srgbClr val="FF0000"/>
                </a:solidFill>
              </a:rPr>
            </a:br>
            <a:r>
              <a:rPr lang="en-US" sz="2800" b="1" dirty="0">
                <a:solidFill>
                  <a:srgbClr val="FF0000"/>
                </a:solidFill>
              </a:rPr>
              <a:t>Mitosis screen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4495800"/>
            <a:ext cx="3505200" cy="1219200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96-well plate</a:t>
            </a:r>
          </a:p>
          <a:p>
            <a:r>
              <a:rPr lang="en-US" dirty="0"/>
              <a:t>Coated with </a:t>
            </a:r>
            <a:r>
              <a:rPr lang="en-US" dirty="0" err="1"/>
              <a:t>siRNAs</a:t>
            </a:r>
            <a:r>
              <a:rPr lang="en-US" dirty="0"/>
              <a:t> against genes involved in mitosis</a:t>
            </a:r>
          </a:p>
        </p:txBody>
      </p:sp>
      <p:pic>
        <p:nvPicPr>
          <p:cNvPr id="70658" name="Picture 2" descr="scaf96instr-0A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00075" y="2620831"/>
            <a:ext cx="3286125" cy="1646369"/>
          </a:xfrm>
          <a:prstGeom prst="rect">
            <a:avLst/>
          </a:prstGeom>
          <a:noFill/>
        </p:spPr>
      </p:pic>
      <p:pic>
        <p:nvPicPr>
          <p:cNvPr id="5" name="P00001--s7903--KIF11.avi">
            <a:hlinkClick r:id="" action="ppaction://media"/>
          </p:cNvPr>
          <p:cNvPicPr>
            <a:picLocks noRot="1"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7" cstate="print"/>
          <a:stretch>
            <a:fillRect/>
          </a:stretch>
        </p:blipFill>
        <p:spPr>
          <a:xfrm>
            <a:off x="4724400" y="3810000"/>
            <a:ext cx="2743200" cy="2626822"/>
          </a:xfrm>
          <a:prstGeom prst="rect">
            <a:avLst/>
          </a:prstGeom>
        </p:spPr>
      </p:pic>
      <p:pic>
        <p:nvPicPr>
          <p:cNvPr id="6" name="P00001--s229174--Scramble.avi">
            <a:hlinkClick r:id="" action="ppaction://media"/>
          </p:cNvPr>
          <p:cNvPicPr>
            <a:picLocks noRot="1"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link="rId3"/>
              </p:ext>
            </p:extLst>
          </p:nvPr>
        </p:nvPicPr>
        <p:blipFill>
          <a:blip r:embed="rId8" cstate="print"/>
          <a:stretch>
            <a:fillRect/>
          </a:stretch>
        </p:blipFill>
        <p:spPr>
          <a:xfrm>
            <a:off x="4724400" y="1066800"/>
            <a:ext cx="2743200" cy="262682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543800" y="3352800"/>
            <a:ext cx="14804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Control </a:t>
            </a:r>
            <a:r>
              <a:rPr lang="en-US" dirty="0" err="1"/>
              <a:t>siRNA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543800" y="6107668"/>
            <a:ext cx="12650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Kif11 </a:t>
            </a:r>
            <a:r>
              <a:rPr lang="en-US" dirty="0" err="1"/>
              <a:t>siRNA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572000" y="304800"/>
            <a:ext cx="40899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Wide-field time-lapse for 48h (</a:t>
            </a:r>
            <a:r>
              <a:rPr lang="en-US" dirty="0" err="1"/>
              <a:t>dt</a:t>
            </a:r>
            <a:r>
              <a:rPr lang="en-US" dirty="0"/>
              <a:t>=30min) </a:t>
            </a:r>
          </a:p>
          <a:p>
            <a:r>
              <a:rPr lang="en-US" dirty="0"/>
              <a:t>of mCherry-Histone2B</a:t>
            </a:r>
          </a:p>
        </p:txBody>
      </p:sp>
      <p:cxnSp>
        <p:nvCxnSpPr>
          <p:cNvPr id="11" name="Straight Connector 10"/>
          <p:cNvCxnSpPr>
            <a:endCxn id="6" idx="1"/>
          </p:cNvCxnSpPr>
          <p:nvPr/>
        </p:nvCxnSpPr>
        <p:spPr>
          <a:xfrm flipV="1">
            <a:off x="2590800" y="2380211"/>
            <a:ext cx="2133600" cy="66778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endCxn id="5" idx="1"/>
          </p:cNvCxnSpPr>
          <p:nvPr/>
        </p:nvCxnSpPr>
        <p:spPr>
          <a:xfrm>
            <a:off x="2819400" y="3581400"/>
            <a:ext cx="1905000" cy="154201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3169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>
                <p:cTn id="12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video>
            <p:video>
              <p:cMediaNode>
                <p:cTn id="13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>
            <a:no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Check how your readout depends on cell count!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95800" y="2225750"/>
            <a:ext cx="4572000" cy="4784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 descr="Z:\ALMF_presentations\2014--Tischi--SystemsMicroscopy\Scita_Dorsal_Ruffles_plate01_batch1_01--empty--empty--W0003--P009--T00000--Z000--actinOverlay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3400" y="2794000"/>
            <a:ext cx="3733800" cy="28448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Say your readout is number of cells. Your control measurement gave you</a:t>
            </a:r>
          </a:p>
          <a:p>
            <a:r>
              <a:rPr lang="en-US" b="1" dirty="0"/>
              <a:t>c = 20 </a:t>
            </a:r>
          </a:p>
          <a:p>
            <a:r>
              <a:rPr lang="en-US" dirty="0"/>
              <a:t>and you have two independent measurements for your treatment, namely</a:t>
            </a:r>
          </a:p>
          <a:p>
            <a:r>
              <a:rPr lang="en-US" b="1" dirty="0"/>
              <a:t>m1 = 10 </a:t>
            </a:r>
          </a:p>
          <a:p>
            <a:r>
              <a:rPr lang="en-US" b="1" dirty="0"/>
              <a:t>m2 = 40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solidFill>
                  <a:srgbClr val="FF0000"/>
                </a:solidFill>
              </a:rPr>
              <a:t>Additive interpretation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In measurement one the number of cell was decreased by 10 (10-20=-10) and in measurement two the number of cells was increased by 20 (40-20=+20). Thus, on average the treatment led to an increase in the number of cells, because the mean difference of control samples and treated samples is: mean(-10, +20) = +5.</a:t>
            </a:r>
          </a:p>
          <a:p>
            <a:endParaRPr lang="en-US" dirty="0"/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	c = 20; m1 = 10; m2 = 40	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	d1 = m1 - c = -10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	d2 = m2 - c = +20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	mean(d1,d2) = +5 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solidFill>
                  <a:srgbClr val="FF0000"/>
                </a:solidFill>
              </a:rPr>
              <a:t>Multiplicative interpretation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In measurement one the number of cells decreased by a factor of 2 (10/20=1/2) and in measurement two the number of cells increased by factor of 2 from (40/20=2). As you got the exact opposite effect in your two measurements you would say that on average there was no effect of the treatment.</a:t>
            </a:r>
          </a:p>
          <a:p>
            <a:r>
              <a:rPr lang="en-US" dirty="0"/>
              <a:t>In order to get this result mathematically one needs to take the logarithm (e.g. the log2) of the data before computing the differences:</a:t>
            </a:r>
          </a:p>
          <a:p>
            <a:endParaRPr lang="en-US" dirty="0"/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    c = 20; m1 = 10; m2 = 40    </a:t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    log2(c) = log2(20) = 4.32</a:t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    log2(m1) = log2(10) = 3.32</a:t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    log2(m2) = log2(40) = 5.32</a:t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    d1 = log2(m1) - log2(c) = 3.32 - 4.32 = -1</a:t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    d2 = log2(m2) - log2(c) = 5.32 - 4.32 = +1</a:t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    mean(d1,d2) = 0 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Computing the ratio to the controls…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latin typeface="Courier New" pitchFamily="49" charset="0"/>
                <a:cs typeface="Courier New" pitchFamily="49" charset="0"/>
              </a:rPr>
              <a:t>    c = 20; m1 = 10; m2 = 40    </a:t>
            </a:r>
            <a:br>
              <a:rPr lang="en-US" sz="2400" dirty="0">
                <a:latin typeface="Courier New" pitchFamily="49" charset="0"/>
                <a:cs typeface="Courier New" pitchFamily="49" charset="0"/>
              </a:rPr>
            </a:br>
            <a:r>
              <a:rPr lang="en-US" sz="2400" dirty="0">
                <a:latin typeface="Courier New" pitchFamily="49" charset="0"/>
                <a:cs typeface="Courier New" pitchFamily="49" charset="0"/>
              </a:rPr>
              <a:t>    f1 = m1/c = 10/20 = 0.5</a:t>
            </a:r>
            <a:br>
              <a:rPr lang="en-US" sz="2400" dirty="0">
                <a:latin typeface="Courier New" pitchFamily="49" charset="0"/>
                <a:cs typeface="Courier New" pitchFamily="49" charset="0"/>
              </a:rPr>
            </a:br>
            <a:r>
              <a:rPr lang="en-US" sz="2400" dirty="0">
                <a:latin typeface="Courier New" pitchFamily="49" charset="0"/>
                <a:cs typeface="Courier New" pitchFamily="49" charset="0"/>
              </a:rPr>
              <a:t>    f2 = m1/c = 40/20 = 2</a:t>
            </a:r>
            <a:br>
              <a:rPr lang="en-US" sz="2400" dirty="0">
                <a:latin typeface="Courier New" pitchFamily="49" charset="0"/>
                <a:cs typeface="Courier New" pitchFamily="49" charset="0"/>
              </a:rPr>
            </a:br>
            <a:r>
              <a:rPr lang="en-US" sz="2400" dirty="0">
                <a:latin typeface="Courier New" pitchFamily="49" charset="0"/>
                <a:cs typeface="Courier New" pitchFamily="49" charset="0"/>
              </a:rPr>
              <a:t>    mean(f1,f2) = 1.25</a:t>
            </a:r>
          </a:p>
          <a:p>
            <a:endParaRPr lang="en-US" sz="2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2400" dirty="0">
                <a:cs typeface="Courier New" pitchFamily="49" charset="0"/>
              </a:rPr>
              <a:t>In fact, the expected number of vesicles in the treated sample is 1.25*20=25, which is the same result as in the additive interpretation!</a:t>
            </a:r>
          </a:p>
          <a:p>
            <a:pPr>
              <a:buNone/>
            </a:pPr>
            <a:endParaRPr lang="en-US" sz="2400" dirty="0">
              <a:cs typeface="Courier New" pitchFamily="49" charset="0"/>
            </a:endParaRPr>
          </a:p>
          <a:p>
            <a:r>
              <a:rPr lang="en-US" sz="2400" dirty="0">
                <a:cs typeface="Courier New" pitchFamily="49" charset="0"/>
              </a:rPr>
              <a:t>If, in the last step you take the geometric mean, you get the same result as with the log2….</a:t>
            </a:r>
          </a:p>
          <a:p>
            <a:endParaRPr lang="en-US" sz="2400" dirty="0">
              <a:cs typeface="Courier New" pitchFamily="49" charset="0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352801"/>
            <a:ext cx="8229600" cy="2362200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chemeClr val="bg1"/>
                </a:solidFill>
              </a:rPr>
              <a:t>There are various methods around to compute “hits” across different batches (=replicates=plates)</a:t>
            </a:r>
          </a:p>
          <a:p>
            <a:r>
              <a:rPr lang="en-US" dirty="0">
                <a:solidFill>
                  <a:schemeClr val="bg1"/>
                </a:solidFill>
              </a:rPr>
              <a:t>Here we will discuss one of the more common approaches and one of our own ideas</a:t>
            </a:r>
          </a:p>
          <a:p>
            <a:pPr lvl="1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533400" y="9144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Statistical Analysis: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N</a:t>
            </a:r>
            <a:r>
              <a:rPr kumimoji="0" lang="en-US" sz="36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ormalizing</a:t>
            </a:r>
            <a:r>
              <a:rPr kumimoji="0" lang="en-US" sz="3600" b="1" i="0" u="none" strike="noStrike" kern="1200" cap="none" spc="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against controls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</a:t>
            </a:r>
            <a:r>
              <a:rPr kumimoji="0" lang="en-US" sz="3600" b="1" i="0" u="none" strike="noStrike" kern="1200" cap="none" spc="0" normalizeH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aking</a:t>
            </a:r>
            <a:r>
              <a:rPr kumimoji="0" lang="en-US" sz="3600" b="1" i="0" u="none" strike="noStrike" kern="1200" cap="none" spc="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care of batch </a:t>
            </a:r>
            <a:r>
              <a:rPr kumimoji="0" lang="en-US" sz="3600" b="1" i="0" u="none" strike="noStrike" kern="1200" cap="none" spc="0" normalizeH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effe</a:t>
            </a:r>
            <a:r>
              <a:rPr lang="en-US" sz="3600" b="1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cts</a:t>
            </a:r>
            <a:endParaRPr lang="en-US" sz="3600" b="1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Computing statistical</a:t>
            </a:r>
            <a:r>
              <a:rPr kumimoji="0" lang="en-US" sz="3600" b="1" i="0" u="none" strike="noStrike" kern="1200" cap="none" spc="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0" lang="en-US" sz="3600" b="1" i="0" u="none" strike="noStrike" kern="1200" cap="none" spc="0" normalizeH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signifcances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b="1" dirty="0">
                <a:solidFill>
                  <a:srgbClr val="FF0000"/>
                </a:solidFill>
              </a:rPr>
              <a:t>Literature on statistical analysis of HTM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525963"/>
          </a:xfrm>
        </p:spPr>
        <p:txBody>
          <a:bodyPr>
            <a:normAutofit/>
          </a:bodyPr>
          <a:lstStyle/>
          <a:p>
            <a:r>
              <a:rPr lang="en-US" sz="2000" dirty="0"/>
              <a:t>Bray and Carpenter. Advanced Assay Development Guidelines for Image-Based High Content Screening and Analysis. 2012. </a:t>
            </a:r>
          </a:p>
          <a:p>
            <a:r>
              <a:rPr lang="en-US" sz="2000" dirty="0"/>
              <a:t>Birmingham A, </a:t>
            </a:r>
            <a:r>
              <a:rPr lang="en-US" sz="2000" dirty="0" err="1"/>
              <a:t>Selfors</a:t>
            </a:r>
            <a:r>
              <a:rPr lang="en-US" sz="2000" dirty="0"/>
              <a:t> LM, Forster T, </a:t>
            </a:r>
            <a:r>
              <a:rPr lang="en-US" sz="2000" dirty="0" err="1"/>
              <a:t>Wrobel</a:t>
            </a:r>
            <a:r>
              <a:rPr lang="en-US" sz="2000" dirty="0"/>
              <a:t> D, Kennedy CJ, Shanks E, </a:t>
            </a:r>
            <a:r>
              <a:rPr lang="en-US" sz="2000" dirty="0" err="1"/>
              <a:t>Santoyo</a:t>
            </a:r>
            <a:r>
              <a:rPr lang="en-US" sz="2000" dirty="0"/>
              <a:t>-Lopez J, </a:t>
            </a:r>
            <a:r>
              <a:rPr lang="en-US" sz="2000" dirty="0" err="1"/>
              <a:t>Dunican</a:t>
            </a:r>
            <a:r>
              <a:rPr lang="en-US" sz="2000" dirty="0"/>
              <a:t> DJ, Long A, Kelleher D, Smith Q, </a:t>
            </a:r>
            <a:r>
              <a:rPr lang="en-US" sz="2000" dirty="0" err="1"/>
              <a:t>Beijersbergen</a:t>
            </a:r>
            <a:r>
              <a:rPr lang="en-US" sz="2000" dirty="0"/>
              <a:t> RL, Ghazal P, </a:t>
            </a:r>
            <a:r>
              <a:rPr lang="en-US" sz="2000" dirty="0" err="1"/>
              <a:t>Shamu</a:t>
            </a:r>
            <a:r>
              <a:rPr lang="en-US" sz="2000" dirty="0"/>
              <a:t> CE. Statistical methods for analysis of high-throughput RNA interference screens. Nat Methods. 2009</a:t>
            </a:r>
          </a:p>
          <a:p>
            <a:endParaRPr lang="en-US" sz="2000" dirty="0"/>
          </a:p>
          <a:p>
            <a:r>
              <a:rPr lang="en-US" sz="2000" dirty="0">
                <a:solidFill>
                  <a:srgbClr val="7030A0"/>
                </a:solidFill>
              </a:rPr>
              <a:t>Many methods..no standards =&gt; you have to think yourself </a:t>
            </a:r>
            <a:r>
              <a:rPr lang="en-US" sz="2000" dirty="0">
                <a:solidFill>
                  <a:srgbClr val="7030A0"/>
                </a:solidFill>
                <a:sym typeface="Wingdings" pitchFamily="2" charset="2"/>
              </a:rPr>
              <a:t></a:t>
            </a:r>
          </a:p>
          <a:p>
            <a:endParaRPr lang="en-US" sz="2000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>
            <a:noAutofit/>
          </a:bodyPr>
          <a:lstStyle/>
          <a:p>
            <a:r>
              <a:rPr lang="en-US" sz="2800" b="1" dirty="0" err="1">
                <a:solidFill>
                  <a:srgbClr val="FF0000"/>
                </a:solidFill>
              </a:rPr>
              <a:t>z_score</a:t>
            </a:r>
            <a:r>
              <a:rPr lang="en-US" sz="2800" b="1" dirty="0">
                <a:solidFill>
                  <a:srgbClr val="FF0000"/>
                </a:solidFill>
              </a:rPr>
              <a:t> and </a:t>
            </a:r>
            <a:r>
              <a:rPr lang="en-US" sz="2800" b="1" dirty="0" err="1">
                <a:solidFill>
                  <a:srgbClr val="FF0000"/>
                </a:solidFill>
              </a:rPr>
              <a:t>robust_z_score</a:t>
            </a:r>
            <a:r>
              <a:rPr lang="en-US" sz="2800" b="1" dirty="0">
                <a:solidFill>
                  <a:srgbClr val="FF0000"/>
                </a:solidFill>
              </a:rPr>
              <a:t> </a:t>
            </a:r>
            <a:br>
              <a:rPr lang="en-US" sz="2800" b="1" dirty="0">
                <a:solidFill>
                  <a:srgbClr val="FF0000"/>
                </a:solidFill>
              </a:rPr>
            </a:br>
            <a:r>
              <a:rPr lang="en-US" sz="2800" b="1" dirty="0">
                <a:solidFill>
                  <a:srgbClr val="FF0000"/>
                </a:solidFill>
              </a:rPr>
              <a:t>for one plate=experiment=batch=replicate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4038600"/>
            <a:ext cx="8229600" cy="2514600"/>
          </a:xfrm>
        </p:spPr>
        <p:txBody>
          <a:bodyPr>
            <a:normAutofit fontScale="47500" lnSpcReduction="20000"/>
          </a:bodyPr>
          <a:lstStyle/>
          <a:p>
            <a:r>
              <a:rPr lang="en-US" dirty="0" err="1"/>
              <a:t>z_score</a:t>
            </a:r>
            <a:r>
              <a:rPr lang="en-US" dirty="0"/>
              <a:t> = (</a:t>
            </a:r>
            <a:r>
              <a:rPr lang="en-US" dirty="0">
                <a:solidFill>
                  <a:srgbClr val="FF0000"/>
                </a:solidFill>
              </a:rPr>
              <a:t>treated</a:t>
            </a:r>
            <a:r>
              <a:rPr lang="en-US" dirty="0"/>
              <a:t> - mean(</a:t>
            </a:r>
            <a:r>
              <a:rPr lang="en-US" dirty="0" err="1">
                <a:solidFill>
                  <a:srgbClr val="00B050"/>
                </a:solidFill>
              </a:rPr>
              <a:t>ctrls</a:t>
            </a:r>
            <a:r>
              <a:rPr lang="en-US" dirty="0"/>
              <a:t>)) / </a:t>
            </a:r>
            <a:r>
              <a:rPr lang="en-US" dirty="0" err="1"/>
              <a:t>sd</a:t>
            </a:r>
            <a:r>
              <a:rPr lang="en-US" dirty="0"/>
              <a:t>(</a:t>
            </a:r>
            <a:r>
              <a:rPr lang="en-US" dirty="0" err="1">
                <a:solidFill>
                  <a:srgbClr val="00B050"/>
                </a:solidFill>
              </a:rPr>
              <a:t>ctrls</a:t>
            </a:r>
            <a:r>
              <a:rPr lang="en-US" dirty="0"/>
              <a:t>) = -3.39</a:t>
            </a:r>
          </a:p>
          <a:p>
            <a:pPr lvl="1"/>
            <a:r>
              <a:rPr lang="en-US" dirty="0"/>
              <a:t>mean(</a:t>
            </a:r>
            <a:r>
              <a:rPr lang="en-US" dirty="0" err="1">
                <a:solidFill>
                  <a:srgbClr val="00B050"/>
                </a:solidFill>
              </a:rPr>
              <a:t>ctrls</a:t>
            </a:r>
            <a:r>
              <a:rPr lang="en-US" dirty="0"/>
              <a:t>) = 1/4 * (3+4+5+5) = 4.25</a:t>
            </a:r>
          </a:p>
          <a:p>
            <a:pPr lvl="1"/>
            <a:r>
              <a:rPr lang="en-US" dirty="0" err="1"/>
              <a:t>sd</a:t>
            </a:r>
            <a:r>
              <a:rPr lang="en-US" dirty="0"/>
              <a:t>(</a:t>
            </a:r>
            <a:r>
              <a:rPr lang="en-US" dirty="0" err="1">
                <a:solidFill>
                  <a:srgbClr val="00B050"/>
                </a:solidFill>
              </a:rPr>
              <a:t>ctrls</a:t>
            </a:r>
            <a:r>
              <a:rPr lang="en-US" dirty="0"/>
              <a:t>) = </a:t>
            </a:r>
            <a:r>
              <a:rPr lang="en-US" dirty="0" err="1"/>
              <a:t>sqrt</a:t>
            </a:r>
            <a:r>
              <a:rPr lang="en-US" dirty="0"/>
              <a:t>(1/4 * ((3- 4.25)^2+(4- 4.25)^2+(5- 4.25)^2+(5- 4.25)^2)) = 0.9574</a:t>
            </a:r>
          </a:p>
          <a:p>
            <a:pPr lvl="1"/>
            <a:r>
              <a:rPr lang="en-US" dirty="0" err="1"/>
              <a:t>z_score</a:t>
            </a:r>
            <a:r>
              <a:rPr lang="en-US" dirty="0"/>
              <a:t> = (1 – 4.25) /  0.9574 = -3.3945</a:t>
            </a:r>
          </a:p>
          <a:p>
            <a:endParaRPr lang="en-US" dirty="0"/>
          </a:p>
          <a:p>
            <a:r>
              <a:rPr lang="en-US" dirty="0" err="1"/>
              <a:t>robust_z_score</a:t>
            </a:r>
            <a:r>
              <a:rPr lang="en-US" dirty="0"/>
              <a:t> = (</a:t>
            </a:r>
            <a:r>
              <a:rPr lang="en-US" dirty="0">
                <a:solidFill>
                  <a:srgbClr val="FF0000"/>
                </a:solidFill>
              </a:rPr>
              <a:t>treated</a:t>
            </a:r>
            <a:r>
              <a:rPr lang="en-US" dirty="0"/>
              <a:t> - median(</a:t>
            </a:r>
            <a:r>
              <a:rPr lang="en-US" dirty="0" err="1">
                <a:solidFill>
                  <a:srgbClr val="00B050"/>
                </a:solidFill>
              </a:rPr>
              <a:t>ctrls</a:t>
            </a:r>
            <a:r>
              <a:rPr lang="en-US" dirty="0"/>
              <a:t>)) / mad(</a:t>
            </a:r>
            <a:r>
              <a:rPr lang="en-US" dirty="0" err="1">
                <a:solidFill>
                  <a:srgbClr val="00B050"/>
                </a:solidFill>
              </a:rPr>
              <a:t>ctrls</a:t>
            </a:r>
            <a:r>
              <a:rPr lang="en-US" dirty="0"/>
              <a:t>) = -4.72</a:t>
            </a:r>
          </a:p>
          <a:p>
            <a:pPr lvl="1"/>
            <a:r>
              <a:rPr lang="en-US" dirty="0"/>
              <a:t>median(</a:t>
            </a:r>
            <a:r>
              <a:rPr lang="en-US" dirty="0" err="1">
                <a:solidFill>
                  <a:srgbClr val="00B050"/>
                </a:solidFill>
              </a:rPr>
              <a:t>ctrls</a:t>
            </a:r>
            <a:r>
              <a:rPr lang="en-US" dirty="0"/>
              <a:t>) = median(3,4,5,5) = (4+5)/2 = 4.5</a:t>
            </a:r>
          </a:p>
          <a:p>
            <a:pPr lvl="1"/>
            <a:r>
              <a:rPr lang="en-US" dirty="0"/>
              <a:t>mad(</a:t>
            </a:r>
            <a:r>
              <a:rPr lang="en-US" dirty="0" err="1">
                <a:solidFill>
                  <a:srgbClr val="00B050"/>
                </a:solidFill>
              </a:rPr>
              <a:t>ctrls</a:t>
            </a:r>
            <a:r>
              <a:rPr lang="en-US" dirty="0"/>
              <a:t>) = 1.4826 * median(abs(3-4.5),abs(4-4.5),abs(5-4.5),abs(5-4.5)) = </a:t>
            </a:r>
            <a:br>
              <a:rPr lang="en-US" dirty="0"/>
            </a:br>
            <a:r>
              <a:rPr lang="en-US" dirty="0"/>
              <a:t>1.4826 * median(1.5,0.5,0.5,0.5) = 1.4826 * median(0.5,0.5,0.5,1.5) = 1.4826 * (0.5+0.5)/2 = 0.741</a:t>
            </a:r>
          </a:p>
          <a:p>
            <a:pPr lvl="1"/>
            <a:r>
              <a:rPr lang="en-US" dirty="0" err="1"/>
              <a:t>robust_z_score</a:t>
            </a:r>
            <a:r>
              <a:rPr lang="en-US" dirty="0"/>
              <a:t> = (1 – 4.5) / 0.741 = -4.7212</a:t>
            </a:r>
          </a:p>
          <a:p>
            <a:endParaRPr lang="en-US" dirty="0"/>
          </a:p>
          <a:p>
            <a:endParaRPr lang="en-US" dirty="0"/>
          </a:p>
        </p:txBody>
      </p:sp>
      <p:grpSp>
        <p:nvGrpSpPr>
          <p:cNvPr id="10" name="Group 32"/>
          <p:cNvGrpSpPr/>
          <p:nvPr/>
        </p:nvGrpSpPr>
        <p:grpSpPr>
          <a:xfrm>
            <a:off x="5562600" y="1589649"/>
            <a:ext cx="2895600" cy="1915551"/>
            <a:chOff x="533400" y="1524000"/>
            <a:chExt cx="4953000" cy="3276600"/>
          </a:xfrm>
        </p:grpSpPr>
        <p:sp>
          <p:nvSpPr>
            <p:cNvPr id="4" name="Rectangle 3"/>
            <p:cNvSpPr/>
            <p:nvPr/>
          </p:nvSpPr>
          <p:spPr>
            <a:xfrm>
              <a:off x="533400" y="1524000"/>
              <a:ext cx="4953000" cy="32766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grpSp>
          <p:nvGrpSpPr>
            <p:cNvPr id="11" name="Group 31"/>
            <p:cNvGrpSpPr/>
            <p:nvPr/>
          </p:nvGrpSpPr>
          <p:grpSpPr>
            <a:xfrm>
              <a:off x="762000" y="1752600"/>
              <a:ext cx="4495800" cy="685800"/>
              <a:chOff x="762000" y="1752600"/>
              <a:chExt cx="4495800" cy="685800"/>
            </a:xfrm>
          </p:grpSpPr>
          <p:sp>
            <p:nvSpPr>
              <p:cNvPr id="5" name="Oval 4"/>
              <p:cNvSpPr/>
              <p:nvPr/>
            </p:nvSpPr>
            <p:spPr>
              <a:xfrm>
                <a:off x="762000" y="1752600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rgbClr val="FF0000"/>
                    </a:solidFill>
                  </a:rPr>
                  <a:t>1</a:t>
                </a:r>
              </a:p>
            </p:txBody>
          </p:sp>
          <p:sp>
            <p:nvSpPr>
              <p:cNvPr id="6" name="Oval 5"/>
              <p:cNvSpPr/>
              <p:nvPr/>
            </p:nvSpPr>
            <p:spPr>
              <a:xfrm>
                <a:off x="1714500" y="1752600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7" name="Oval 6"/>
              <p:cNvSpPr/>
              <p:nvPr/>
            </p:nvSpPr>
            <p:spPr>
              <a:xfrm>
                <a:off x="2667001" y="1752600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rgbClr val="00B050"/>
                    </a:solidFill>
                  </a:rPr>
                  <a:t>3</a:t>
                </a:r>
              </a:p>
            </p:txBody>
          </p:sp>
          <p:sp>
            <p:nvSpPr>
              <p:cNvPr id="8" name="Oval 7"/>
              <p:cNvSpPr/>
              <p:nvPr/>
            </p:nvSpPr>
            <p:spPr>
              <a:xfrm>
                <a:off x="3619500" y="1752600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9" name="Oval 8"/>
              <p:cNvSpPr/>
              <p:nvPr/>
            </p:nvSpPr>
            <p:spPr>
              <a:xfrm>
                <a:off x="4572000" y="1752600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rgbClr val="00B050"/>
                    </a:solidFill>
                  </a:rPr>
                  <a:t>5</a:t>
                </a:r>
              </a:p>
            </p:txBody>
          </p:sp>
        </p:grpSp>
        <p:grpSp>
          <p:nvGrpSpPr>
            <p:cNvPr id="12" name="Group 30"/>
            <p:cNvGrpSpPr/>
            <p:nvPr/>
          </p:nvGrpSpPr>
          <p:grpSpPr>
            <a:xfrm>
              <a:off x="762000" y="2743200"/>
              <a:ext cx="4495800" cy="685800"/>
              <a:chOff x="762000" y="2743200"/>
              <a:chExt cx="4495800" cy="685800"/>
            </a:xfrm>
          </p:grpSpPr>
          <p:sp>
            <p:nvSpPr>
              <p:cNvPr id="20" name="Oval 19"/>
              <p:cNvSpPr/>
              <p:nvPr/>
            </p:nvSpPr>
            <p:spPr>
              <a:xfrm>
                <a:off x="762000" y="2743200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rgbClr val="00B050"/>
                    </a:solidFill>
                  </a:rPr>
                  <a:t>4</a:t>
                </a:r>
              </a:p>
            </p:txBody>
          </p:sp>
          <p:sp>
            <p:nvSpPr>
              <p:cNvPr id="21" name="Oval 20"/>
              <p:cNvSpPr/>
              <p:nvPr/>
            </p:nvSpPr>
            <p:spPr>
              <a:xfrm>
                <a:off x="1714500" y="2743200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22" name="Oval 21"/>
              <p:cNvSpPr/>
              <p:nvPr/>
            </p:nvSpPr>
            <p:spPr>
              <a:xfrm>
                <a:off x="2667000" y="2743200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23" name="Oval 22"/>
              <p:cNvSpPr/>
              <p:nvPr/>
            </p:nvSpPr>
            <p:spPr>
              <a:xfrm>
                <a:off x="3619500" y="2743200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24" name="Oval 23"/>
              <p:cNvSpPr/>
              <p:nvPr/>
            </p:nvSpPr>
            <p:spPr>
              <a:xfrm>
                <a:off x="4572000" y="2743200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</p:grpSp>
        <p:grpSp>
          <p:nvGrpSpPr>
            <p:cNvPr id="13" name="Group 29"/>
            <p:cNvGrpSpPr/>
            <p:nvPr/>
          </p:nvGrpSpPr>
          <p:grpSpPr>
            <a:xfrm>
              <a:off x="762000" y="3810000"/>
              <a:ext cx="4495800" cy="685800"/>
              <a:chOff x="762000" y="3810000"/>
              <a:chExt cx="4495800" cy="685800"/>
            </a:xfrm>
          </p:grpSpPr>
          <p:sp>
            <p:nvSpPr>
              <p:cNvPr id="25" name="Oval 24"/>
              <p:cNvSpPr/>
              <p:nvPr/>
            </p:nvSpPr>
            <p:spPr>
              <a:xfrm>
                <a:off x="762000" y="3810000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26" name="Oval 25"/>
              <p:cNvSpPr/>
              <p:nvPr/>
            </p:nvSpPr>
            <p:spPr>
              <a:xfrm>
                <a:off x="1714500" y="3810000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27" name="Oval 26"/>
              <p:cNvSpPr/>
              <p:nvPr/>
            </p:nvSpPr>
            <p:spPr>
              <a:xfrm>
                <a:off x="2667000" y="3810000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28" name="Oval 27"/>
              <p:cNvSpPr/>
              <p:nvPr/>
            </p:nvSpPr>
            <p:spPr>
              <a:xfrm>
                <a:off x="3619500" y="3810000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rgbClr val="00B050"/>
                    </a:solidFill>
                  </a:rPr>
                  <a:t>5</a:t>
                </a:r>
              </a:p>
            </p:txBody>
          </p:sp>
          <p:sp>
            <p:nvSpPr>
              <p:cNvPr id="29" name="Oval 28"/>
              <p:cNvSpPr/>
              <p:nvPr/>
            </p:nvSpPr>
            <p:spPr>
              <a:xfrm>
                <a:off x="4572000" y="3810000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</p:grpSp>
      </p:grpSp>
      <p:sp>
        <p:nvSpPr>
          <p:cNvPr id="36" name="TextBox 35"/>
          <p:cNvSpPr txBox="1"/>
          <p:nvPr/>
        </p:nvSpPr>
        <p:spPr>
          <a:xfrm>
            <a:off x="381000" y="1524000"/>
            <a:ext cx="48768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For each plate and treatment the </a:t>
            </a:r>
            <a:r>
              <a:rPr lang="en-US" sz="1600" dirty="0" err="1"/>
              <a:t>z_score</a:t>
            </a:r>
            <a:r>
              <a:rPr lang="en-US" sz="1600" dirty="0"/>
              <a:t> (or </a:t>
            </a:r>
            <a:r>
              <a:rPr lang="en-US" sz="1600" dirty="0" err="1"/>
              <a:t>robust_z_score</a:t>
            </a:r>
            <a:r>
              <a:rPr lang="en-US" sz="1600" dirty="0"/>
              <a:t>) is computed against the controls of the same plate as shown in below examples</a:t>
            </a:r>
          </a:p>
          <a:p>
            <a:endParaRPr lang="en-US" sz="1600" dirty="0"/>
          </a:p>
          <a:p>
            <a:r>
              <a:rPr lang="en-US" sz="1600" dirty="0"/>
              <a:t>Comments: 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/>
              <a:t>this method is not so good if there are only few control wells, because estimation of SD or MAD is noisy (see next slide)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47800" y="1238250"/>
            <a:ext cx="3019425" cy="3105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67200" y="1264394"/>
            <a:ext cx="2895600" cy="31552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>
            <a:no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Estimation of the standard deviation is noisy if you have few negative control wells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4495800"/>
            <a:ext cx="7772400" cy="1752600"/>
          </a:xfrm>
        </p:spPr>
        <p:txBody>
          <a:bodyPr>
            <a:normAutofit/>
          </a:bodyPr>
          <a:lstStyle/>
          <a:p>
            <a:r>
              <a:rPr lang="en-US" sz="2000" dirty="0"/>
              <a:t>Standard deviations were computed from simulated (mean=0,sd=1) Gaussian distributed numbers</a:t>
            </a:r>
          </a:p>
          <a:p>
            <a:r>
              <a:rPr lang="en-US" sz="2000" dirty="0" err="1"/>
              <a:t>z_score</a:t>
            </a:r>
            <a:r>
              <a:rPr lang="en-US" sz="2000" dirty="0"/>
              <a:t> = (</a:t>
            </a:r>
            <a:r>
              <a:rPr lang="en-US" sz="2000" dirty="0">
                <a:solidFill>
                  <a:srgbClr val="FF0000"/>
                </a:solidFill>
              </a:rPr>
              <a:t>treated</a:t>
            </a:r>
            <a:r>
              <a:rPr lang="en-US" sz="2000" dirty="0"/>
              <a:t> - mean(</a:t>
            </a:r>
            <a:r>
              <a:rPr lang="en-US" sz="2000" dirty="0" err="1">
                <a:solidFill>
                  <a:srgbClr val="00B050"/>
                </a:solidFill>
              </a:rPr>
              <a:t>ctrls</a:t>
            </a:r>
            <a:r>
              <a:rPr lang="en-US" sz="2000" dirty="0"/>
              <a:t>)) / </a:t>
            </a:r>
            <a:r>
              <a:rPr lang="en-US" sz="2000" dirty="0" err="1"/>
              <a:t>sd</a:t>
            </a:r>
            <a:r>
              <a:rPr lang="en-US" sz="2000" dirty="0"/>
              <a:t>(</a:t>
            </a:r>
            <a:r>
              <a:rPr lang="en-US" sz="2000" dirty="0" err="1">
                <a:solidFill>
                  <a:srgbClr val="00B050"/>
                </a:solidFill>
              </a:rPr>
              <a:t>ctrls</a:t>
            </a:r>
            <a:r>
              <a:rPr lang="en-US" sz="2000" dirty="0"/>
              <a:t>)</a:t>
            </a:r>
          </a:p>
          <a:p>
            <a:r>
              <a:rPr lang="en-US" sz="2000" dirty="0"/>
              <a:t>Thus, if you have few negative controls, just because of statistical noise, whole plates will be full of hits or non-hits…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098248" y="1447800"/>
            <a:ext cx="20927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 negative ctrl wells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876828" y="1447800"/>
            <a:ext cx="2209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 negative ctrl wells 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676400"/>
            <a:ext cx="4572000" cy="3962400"/>
          </a:xfrm>
        </p:spPr>
        <p:txBody>
          <a:bodyPr>
            <a:normAutofit fontScale="85000" lnSpcReduction="20000"/>
          </a:bodyPr>
          <a:lstStyle/>
          <a:p>
            <a:r>
              <a:rPr lang="en-US" sz="1800" dirty="0"/>
              <a:t>If there are multiple replicates we compute the z-score for each treatment for each plate and then the median across all replicates.</a:t>
            </a:r>
          </a:p>
          <a:p>
            <a:r>
              <a:rPr lang="en-US" sz="1800" dirty="0"/>
              <a:t>Example: </a:t>
            </a:r>
          </a:p>
          <a:p>
            <a:pPr lvl="1"/>
            <a:r>
              <a:rPr lang="en-US" sz="1600" dirty="0"/>
              <a:t>treatment T1 occurs in 3 plates (same layout, but different replicates)</a:t>
            </a:r>
          </a:p>
          <a:p>
            <a:pPr lvl="1"/>
            <a:r>
              <a:rPr lang="en-US" sz="1600" dirty="0"/>
              <a:t>We get 3 z-scores (could be the robust or the normal ones, whatever you chose)</a:t>
            </a:r>
          </a:p>
          <a:p>
            <a:pPr lvl="1"/>
            <a:r>
              <a:rPr lang="en-US" sz="1600" dirty="0"/>
              <a:t>Now we have three numbers, however for the final score of this treatment we only want one number</a:t>
            </a:r>
          </a:p>
          <a:p>
            <a:pPr lvl="1"/>
            <a:r>
              <a:rPr lang="en-US" sz="1600" dirty="0"/>
              <a:t>The HTM Explorer gives you the median of the three numbers as the final score</a:t>
            </a:r>
          </a:p>
          <a:p>
            <a:r>
              <a:rPr lang="en-US" sz="2000" dirty="0"/>
              <a:t>Comments:</a:t>
            </a:r>
          </a:p>
          <a:p>
            <a:pPr lvl="1"/>
            <a:r>
              <a:rPr lang="en-US" sz="1600" dirty="0"/>
              <a:t>The idea of taking the median is that you want to have “a hit” (i.e., abs(</a:t>
            </a:r>
            <a:r>
              <a:rPr lang="en-US" sz="1600" dirty="0" err="1"/>
              <a:t>z_score</a:t>
            </a:r>
            <a:r>
              <a:rPr lang="en-US" sz="1600" dirty="0"/>
              <a:t>)&gt;2) for at least half of the plates</a:t>
            </a:r>
          </a:p>
          <a:p>
            <a:pPr lvl="1"/>
            <a:r>
              <a:rPr lang="en-US" sz="1600" dirty="0"/>
              <a:t>Not a statistical significance test.</a:t>
            </a:r>
          </a:p>
          <a:p>
            <a:pPr lvl="1"/>
            <a:r>
              <a:rPr lang="en-US" sz="1600" dirty="0"/>
              <a:t>Not a reporter of the biological effect strength</a:t>
            </a:r>
          </a:p>
          <a:p>
            <a:pPr lvl="1"/>
            <a:endParaRPr lang="en-US" sz="1600" dirty="0"/>
          </a:p>
          <a:p>
            <a:pPr lvl="1"/>
            <a:endParaRPr lang="en-US" sz="1600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533400" y="2286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z_scores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for</a:t>
            </a:r>
            <a:r>
              <a:rPr kumimoji="0" lang="en-US" sz="3200" b="1" i="0" u="none" strike="noStrike" kern="1200" cap="none" spc="0" normalizeH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multiple batches</a:t>
            </a:r>
          </a:p>
        </p:txBody>
      </p:sp>
      <p:grpSp>
        <p:nvGrpSpPr>
          <p:cNvPr id="2" name="Group 5"/>
          <p:cNvGrpSpPr/>
          <p:nvPr/>
        </p:nvGrpSpPr>
        <p:grpSpPr>
          <a:xfrm>
            <a:off x="5155334" y="1752600"/>
            <a:ext cx="1905000" cy="1260231"/>
            <a:chOff x="533400" y="1524000"/>
            <a:chExt cx="4953000" cy="3276600"/>
          </a:xfrm>
        </p:grpSpPr>
        <p:sp>
          <p:nvSpPr>
            <p:cNvPr id="7" name="Rectangle 6"/>
            <p:cNvSpPr/>
            <p:nvPr/>
          </p:nvSpPr>
          <p:spPr>
            <a:xfrm>
              <a:off x="533400" y="1524000"/>
              <a:ext cx="4953000" cy="32766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grpSp>
          <p:nvGrpSpPr>
            <p:cNvPr id="4" name="Group 31"/>
            <p:cNvGrpSpPr/>
            <p:nvPr/>
          </p:nvGrpSpPr>
          <p:grpSpPr>
            <a:xfrm>
              <a:off x="762000" y="1752600"/>
              <a:ext cx="4495800" cy="685800"/>
              <a:chOff x="762000" y="1752600"/>
              <a:chExt cx="4495800" cy="685800"/>
            </a:xfrm>
          </p:grpSpPr>
          <p:sp>
            <p:nvSpPr>
              <p:cNvPr id="21" name="Oval 4"/>
              <p:cNvSpPr/>
              <p:nvPr/>
            </p:nvSpPr>
            <p:spPr>
              <a:xfrm>
                <a:off x="762000" y="1752600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rgbClr val="FF0000"/>
                    </a:solidFill>
                  </a:rPr>
                  <a:t>1</a:t>
                </a:r>
              </a:p>
            </p:txBody>
          </p:sp>
          <p:sp>
            <p:nvSpPr>
              <p:cNvPr id="22" name="Oval 5"/>
              <p:cNvSpPr/>
              <p:nvPr/>
            </p:nvSpPr>
            <p:spPr>
              <a:xfrm>
                <a:off x="1714500" y="1752600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23" name="Oval 6"/>
              <p:cNvSpPr/>
              <p:nvPr/>
            </p:nvSpPr>
            <p:spPr>
              <a:xfrm>
                <a:off x="2667000" y="1752600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rgbClr val="00B050"/>
                    </a:solidFill>
                  </a:rPr>
                  <a:t>3</a:t>
                </a:r>
              </a:p>
            </p:txBody>
          </p:sp>
          <p:sp>
            <p:nvSpPr>
              <p:cNvPr id="24" name="Oval 7"/>
              <p:cNvSpPr/>
              <p:nvPr/>
            </p:nvSpPr>
            <p:spPr>
              <a:xfrm>
                <a:off x="3619500" y="1752600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25" name="Oval 8"/>
              <p:cNvSpPr/>
              <p:nvPr/>
            </p:nvSpPr>
            <p:spPr>
              <a:xfrm>
                <a:off x="4572000" y="1752600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rgbClr val="00B050"/>
                    </a:solidFill>
                  </a:rPr>
                  <a:t>5</a:t>
                </a:r>
              </a:p>
            </p:txBody>
          </p:sp>
        </p:grpSp>
        <p:grpSp>
          <p:nvGrpSpPr>
            <p:cNvPr id="6" name="Group 30"/>
            <p:cNvGrpSpPr/>
            <p:nvPr/>
          </p:nvGrpSpPr>
          <p:grpSpPr>
            <a:xfrm>
              <a:off x="762000" y="2743200"/>
              <a:ext cx="4495800" cy="685800"/>
              <a:chOff x="762000" y="2743200"/>
              <a:chExt cx="4495800" cy="685800"/>
            </a:xfrm>
          </p:grpSpPr>
          <p:sp>
            <p:nvSpPr>
              <p:cNvPr id="16" name="Oval 15"/>
              <p:cNvSpPr/>
              <p:nvPr/>
            </p:nvSpPr>
            <p:spPr>
              <a:xfrm>
                <a:off x="762000" y="2743200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rgbClr val="00B050"/>
                    </a:solidFill>
                  </a:rPr>
                  <a:t>4</a:t>
                </a:r>
              </a:p>
            </p:txBody>
          </p:sp>
          <p:sp>
            <p:nvSpPr>
              <p:cNvPr id="17" name="Oval 16"/>
              <p:cNvSpPr/>
              <p:nvPr/>
            </p:nvSpPr>
            <p:spPr>
              <a:xfrm>
                <a:off x="1714500" y="2743200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18" name="Oval 17"/>
              <p:cNvSpPr/>
              <p:nvPr/>
            </p:nvSpPr>
            <p:spPr>
              <a:xfrm>
                <a:off x="2667000" y="2743200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9" name="Oval 18"/>
              <p:cNvSpPr/>
              <p:nvPr/>
            </p:nvSpPr>
            <p:spPr>
              <a:xfrm>
                <a:off x="3619500" y="2743200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20" name="Oval 19"/>
              <p:cNvSpPr/>
              <p:nvPr/>
            </p:nvSpPr>
            <p:spPr>
              <a:xfrm>
                <a:off x="4572000" y="2743200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grpSp>
          <p:nvGrpSpPr>
            <p:cNvPr id="8" name="Group 29"/>
            <p:cNvGrpSpPr/>
            <p:nvPr/>
          </p:nvGrpSpPr>
          <p:grpSpPr>
            <a:xfrm>
              <a:off x="762000" y="3810000"/>
              <a:ext cx="4495800" cy="685800"/>
              <a:chOff x="762000" y="3810000"/>
              <a:chExt cx="4495800" cy="685800"/>
            </a:xfrm>
          </p:grpSpPr>
          <p:sp>
            <p:nvSpPr>
              <p:cNvPr id="11" name="Oval 10"/>
              <p:cNvSpPr/>
              <p:nvPr/>
            </p:nvSpPr>
            <p:spPr>
              <a:xfrm>
                <a:off x="762000" y="3810000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2" name="Oval 11"/>
              <p:cNvSpPr/>
              <p:nvPr/>
            </p:nvSpPr>
            <p:spPr>
              <a:xfrm>
                <a:off x="1714500" y="3810000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3" name="Oval 12"/>
              <p:cNvSpPr/>
              <p:nvPr/>
            </p:nvSpPr>
            <p:spPr>
              <a:xfrm>
                <a:off x="2667000" y="3810000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4" name="Oval 13"/>
              <p:cNvSpPr/>
              <p:nvPr/>
            </p:nvSpPr>
            <p:spPr>
              <a:xfrm>
                <a:off x="3619500" y="3810000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rgbClr val="00B050"/>
                    </a:solidFill>
                  </a:rPr>
                  <a:t>5</a:t>
                </a:r>
              </a:p>
            </p:txBody>
          </p:sp>
          <p:sp>
            <p:nvSpPr>
              <p:cNvPr id="15" name="Oval 14"/>
              <p:cNvSpPr/>
              <p:nvPr/>
            </p:nvSpPr>
            <p:spPr>
              <a:xfrm>
                <a:off x="4572000" y="3810000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</p:grpSp>
      <p:grpSp>
        <p:nvGrpSpPr>
          <p:cNvPr id="9" name="Group 25"/>
          <p:cNvGrpSpPr/>
          <p:nvPr/>
        </p:nvGrpSpPr>
        <p:grpSpPr>
          <a:xfrm>
            <a:off x="5155334" y="3124200"/>
            <a:ext cx="1905000" cy="1260231"/>
            <a:chOff x="533400" y="1524000"/>
            <a:chExt cx="4953000" cy="3276600"/>
          </a:xfrm>
        </p:grpSpPr>
        <p:sp>
          <p:nvSpPr>
            <p:cNvPr id="27" name="Rectangle 26"/>
            <p:cNvSpPr/>
            <p:nvPr/>
          </p:nvSpPr>
          <p:spPr>
            <a:xfrm>
              <a:off x="533400" y="1524000"/>
              <a:ext cx="4953000" cy="32766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grpSp>
          <p:nvGrpSpPr>
            <p:cNvPr id="10" name="Group 31"/>
            <p:cNvGrpSpPr/>
            <p:nvPr/>
          </p:nvGrpSpPr>
          <p:grpSpPr>
            <a:xfrm>
              <a:off x="762000" y="1752600"/>
              <a:ext cx="4495800" cy="685800"/>
              <a:chOff x="762000" y="1752600"/>
              <a:chExt cx="4495800" cy="685800"/>
            </a:xfrm>
          </p:grpSpPr>
          <p:sp>
            <p:nvSpPr>
              <p:cNvPr id="41" name="Oval 4"/>
              <p:cNvSpPr/>
              <p:nvPr/>
            </p:nvSpPr>
            <p:spPr>
              <a:xfrm>
                <a:off x="762000" y="1752600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rgbClr val="FF0000"/>
                    </a:solidFill>
                  </a:rPr>
                  <a:t>3</a:t>
                </a:r>
              </a:p>
            </p:txBody>
          </p:sp>
          <p:sp>
            <p:nvSpPr>
              <p:cNvPr id="42" name="Oval 5"/>
              <p:cNvSpPr/>
              <p:nvPr/>
            </p:nvSpPr>
            <p:spPr>
              <a:xfrm>
                <a:off x="1714500" y="1752600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43" name="Oval 6"/>
              <p:cNvSpPr/>
              <p:nvPr/>
            </p:nvSpPr>
            <p:spPr>
              <a:xfrm>
                <a:off x="2667000" y="1752600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rgbClr val="00B050"/>
                    </a:solidFill>
                  </a:rPr>
                  <a:t>2</a:t>
                </a:r>
              </a:p>
            </p:txBody>
          </p:sp>
          <p:sp>
            <p:nvSpPr>
              <p:cNvPr id="44" name="Oval 7"/>
              <p:cNvSpPr/>
              <p:nvPr/>
            </p:nvSpPr>
            <p:spPr>
              <a:xfrm>
                <a:off x="3619500" y="1752600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45" name="Oval 8"/>
              <p:cNvSpPr/>
              <p:nvPr/>
            </p:nvSpPr>
            <p:spPr>
              <a:xfrm>
                <a:off x="4572000" y="1752600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rgbClr val="00B050"/>
                    </a:solidFill>
                  </a:rPr>
                  <a:t>4</a:t>
                </a:r>
              </a:p>
            </p:txBody>
          </p:sp>
        </p:grpSp>
        <p:grpSp>
          <p:nvGrpSpPr>
            <p:cNvPr id="26" name="Group 30"/>
            <p:cNvGrpSpPr/>
            <p:nvPr/>
          </p:nvGrpSpPr>
          <p:grpSpPr>
            <a:xfrm>
              <a:off x="762000" y="2743200"/>
              <a:ext cx="4495800" cy="685800"/>
              <a:chOff x="762000" y="2743200"/>
              <a:chExt cx="4495800" cy="685800"/>
            </a:xfrm>
          </p:grpSpPr>
          <p:sp>
            <p:nvSpPr>
              <p:cNvPr id="36" name="Oval 35"/>
              <p:cNvSpPr/>
              <p:nvPr/>
            </p:nvSpPr>
            <p:spPr>
              <a:xfrm>
                <a:off x="762000" y="2743200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rgbClr val="00B050"/>
                    </a:solidFill>
                  </a:rPr>
                  <a:t>3</a:t>
                </a:r>
              </a:p>
            </p:txBody>
          </p:sp>
          <p:sp>
            <p:nvSpPr>
              <p:cNvPr id="37" name="Oval 36"/>
              <p:cNvSpPr/>
              <p:nvPr/>
            </p:nvSpPr>
            <p:spPr>
              <a:xfrm>
                <a:off x="1714500" y="2743200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38" name="Oval 37"/>
              <p:cNvSpPr/>
              <p:nvPr/>
            </p:nvSpPr>
            <p:spPr>
              <a:xfrm>
                <a:off x="2667000" y="2743200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39" name="Oval 38"/>
              <p:cNvSpPr/>
              <p:nvPr/>
            </p:nvSpPr>
            <p:spPr>
              <a:xfrm>
                <a:off x="3619500" y="2743200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40" name="Oval 39"/>
              <p:cNvSpPr/>
              <p:nvPr/>
            </p:nvSpPr>
            <p:spPr>
              <a:xfrm>
                <a:off x="4572000" y="2743200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grpSp>
          <p:nvGrpSpPr>
            <p:cNvPr id="28" name="Group 29"/>
            <p:cNvGrpSpPr/>
            <p:nvPr/>
          </p:nvGrpSpPr>
          <p:grpSpPr>
            <a:xfrm>
              <a:off x="762000" y="3810000"/>
              <a:ext cx="4495800" cy="685800"/>
              <a:chOff x="762000" y="3810000"/>
              <a:chExt cx="4495800" cy="685800"/>
            </a:xfrm>
          </p:grpSpPr>
          <p:sp>
            <p:nvSpPr>
              <p:cNvPr id="31" name="Oval 30"/>
              <p:cNvSpPr/>
              <p:nvPr/>
            </p:nvSpPr>
            <p:spPr>
              <a:xfrm>
                <a:off x="762000" y="3810000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32" name="Oval 31"/>
              <p:cNvSpPr/>
              <p:nvPr/>
            </p:nvSpPr>
            <p:spPr>
              <a:xfrm>
                <a:off x="1714500" y="3810000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33" name="Oval 32"/>
              <p:cNvSpPr/>
              <p:nvPr/>
            </p:nvSpPr>
            <p:spPr>
              <a:xfrm>
                <a:off x="2667000" y="3810000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34" name="Oval 33"/>
              <p:cNvSpPr/>
              <p:nvPr/>
            </p:nvSpPr>
            <p:spPr>
              <a:xfrm>
                <a:off x="3619500" y="3810000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rgbClr val="00B050"/>
                    </a:solidFill>
                  </a:rPr>
                  <a:t>3</a:t>
                </a:r>
              </a:p>
            </p:txBody>
          </p:sp>
          <p:sp>
            <p:nvSpPr>
              <p:cNvPr id="35" name="Oval 34"/>
              <p:cNvSpPr/>
              <p:nvPr/>
            </p:nvSpPr>
            <p:spPr>
              <a:xfrm>
                <a:off x="4572000" y="3810000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</p:grpSp>
      <p:grpSp>
        <p:nvGrpSpPr>
          <p:cNvPr id="29" name="Group 45"/>
          <p:cNvGrpSpPr/>
          <p:nvPr/>
        </p:nvGrpSpPr>
        <p:grpSpPr>
          <a:xfrm>
            <a:off x="5155334" y="4495800"/>
            <a:ext cx="1905000" cy="1260231"/>
            <a:chOff x="533400" y="1524000"/>
            <a:chExt cx="4953000" cy="3276600"/>
          </a:xfrm>
        </p:grpSpPr>
        <p:sp>
          <p:nvSpPr>
            <p:cNvPr id="47" name="Rectangle 46"/>
            <p:cNvSpPr/>
            <p:nvPr/>
          </p:nvSpPr>
          <p:spPr>
            <a:xfrm>
              <a:off x="533400" y="1524000"/>
              <a:ext cx="4953000" cy="32766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grpSp>
          <p:nvGrpSpPr>
            <p:cNvPr id="30" name="Group 31"/>
            <p:cNvGrpSpPr/>
            <p:nvPr/>
          </p:nvGrpSpPr>
          <p:grpSpPr>
            <a:xfrm>
              <a:off x="762000" y="1752600"/>
              <a:ext cx="4495800" cy="685800"/>
              <a:chOff x="762000" y="1752600"/>
              <a:chExt cx="4495800" cy="685800"/>
            </a:xfrm>
          </p:grpSpPr>
          <p:sp>
            <p:nvSpPr>
              <p:cNvPr id="61" name="Oval 4"/>
              <p:cNvSpPr/>
              <p:nvPr/>
            </p:nvSpPr>
            <p:spPr>
              <a:xfrm>
                <a:off x="762000" y="1752600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rgbClr val="FF0000"/>
                    </a:solidFill>
                  </a:rPr>
                  <a:t>2</a:t>
                </a:r>
              </a:p>
            </p:txBody>
          </p:sp>
          <p:sp>
            <p:nvSpPr>
              <p:cNvPr id="62" name="Oval 5"/>
              <p:cNvSpPr/>
              <p:nvPr/>
            </p:nvSpPr>
            <p:spPr>
              <a:xfrm>
                <a:off x="1714500" y="1752600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63" name="Oval 6"/>
              <p:cNvSpPr/>
              <p:nvPr/>
            </p:nvSpPr>
            <p:spPr>
              <a:xfrm>
                <a:off x="2667000" y="1752600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rgbClr val="00B050"/>
                    </a:solidFill>
                  </a:rPr>
                  <a:t>6</a:t>
                </a:r>
              </a:p>
            </p:txBody>
          </p:sp>
          <p:sp>
            <p:nvSpPr>
              <p:cNvPr id="64" name="Oval 7"/>
              <p:cNvSpPr/>
              <p:nvPr/>
            </p:nvSpPr>
            <p:spPr>
              <a:xfrm>
                <a:off x="3619500" y="1752600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65" name="Oval 8"/>
              <p:cNvSpPr/>
              <p:nvPr/>
            </p:nvSpPr>
            <p:spPr>
              <a:xfrm>
                <a:off x="4572000" y="1752600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rgbClr val="00B050"/>
                    </a:solidFill>
                  </a:rPr>
                  <a:t>5</a:t>
                </a:r>
              </a:p>
            </p:txBody>
          </p:sp>
        </p:grpSp>
        <p:grpSp>
          <p:nvGrpSpPr>
            <p:cNvPr id="46" name="Group 30"/>
            <p:cNvGrpSpPr/>
            <p:nvPr/>
          </p:nvGrpSpPr>
          <p:grpSpPr>
            <a:xfrm>
              <a:off x="762000" y="2743200"/>
              <a:ext cx="4495800" cy="685800"/>
              <a:chOff x="762000" y="2743200"/>
              <a:chExt cx="4495800" cy="685800"/>
            </a:xfrm>
          </p:grpSpPr>
          <p:sp>
            <p:nvSpPr>
              <p:cNvPr id="56" name="Oval 55"/>
              <p:cNvSpPr/>
              <p:nvPr/>
            </p:nvSpPr>
            <p:spPr>
              <a:xfrm>
                <a:off x="762000" y="2743200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rgbClr val="00B050"/>
                    </a:solidFill>
                  </a:rPr>
                  <a:t>2</a:t>
                </a:r>
              </a:p>
            </p:txBody>
          </p:sp>
          <p:sp>
            <p:nvSpPr>
              <p:cNvPr id="57" name="Oval 56"/>
              <p:cNvSpPr/>
              <p:nvPr/>
            </p:nvSpPr>
            <p:spPr>
              <a:xfrm>
                <a:off x="1714500" y="2743200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58" name="Oval 57"/>
              <p:cNvSpPr/>
              <p:nvPr/>
            </p:nvSpPr>
            <p:spPr>
              <a:xfrm>
                <a:off x="2667000" y="2743200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9" name="Oval 58"/>
              <p:cNvSpPr/>
              <p:nvPr/>
            </p:nvSpPr>
            <p:spPr>
              <a:xfrm>
                <a:off x="3619500" y="2743200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60" name="Oval 59"/>
              <p:cNvSpPr/>
              <p:nvPr/>
            </p:nvSpPr>
            <p:spPr>
              <a:xfrm>
                <a:off x="4572000" y="2743200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grpSp>
          <p:nvGrpSpPr>
            <p:cNvPr id="48" name="Group 29"/>
            <p:cNvGrpSpPr/>
            <p:nvPr/>
          </p:nvGrpSpPr>
          <p:grpSpPr>
            <a:xfrm>
              <a:off x="762000" y="3810000"/>
              <a:ext cx="4495800" cy="685800"/>
              <a:chOff x="762000" y="3810000"/>
              <a:chExt cx="4495800" cy="685800"/>
            </a:xfrm>
          </p:grpSpPr>
          <p:sp>
            <p:nvSpPr>
              <p:cNvPr id="51" name="Oval 50"/>
              <p:cNvSpPr/>
              <p:nvPr/>
            </p:nvSpPr>
            <p:spPr>
              <a:xfrm>
                <a:off x="762000" y="3810000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2" name="Oval 51"/>
              <p:cNvSpPr/>
              <p:nvPr/>
            </p:nvSpPr>
            <p:spPr>
              <a:xfrm>
                <a:off x="1714500" y="3810000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3" name="Oval 52"/>
              <p:cNvSpPr/>
              <p:nvPr/>
            </p:nvSpPr>
            <p:spPr>
              <a:xfrm>
                <a:off x="2667000" y="3810000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4" name="Oval 53"/>
              <p:cNvSpPr/>
              <p:nvPr/>
            </p:nvSpPr>
            <p:spPr>
              <a:xfrm>
                <a:off x="3619500" y="3810000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rgbClr val="00B050"/>
                    </a:solidFill>
                  </a:rPr>
                  <a:t>4</a:t>
                </a:r>
              </a:p>
            </p:txBody>
          </p:sp>
          <p:sp>
            <p:nvSpPr>
              <p:cNvPr id="55" name="Oval 54"/>
              <p:cNvSpPr/>
              <p:nvPr/>
            </p:nvSpPr>
            <p:spPr>
              <a:xfrm>
                <a:off x="4572000" y="3810000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</p:grpSp>
      <p:sp>
        <p:nvSpPr>
          <p:cNvPr id="66" name="TextBox 65"/>
          <p:cNvSpPr txBox="1"/>
          <p:nvPr/>
        </p:nvSpPr>
        <p:spPr>
          <a:xfrm>
            <a:off x="7669934" y="2209800"/>
            <a:ext cx="663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-4.72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7746134" y="35814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7593734" y="4953000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-1.686</a:t>
            </a:r>
          </a:p>
        </p:txBody>
      </p:sp>
      <p:sp>
        <p:nvSpPr>
          <p:cNvPr id="69" name="Rectangle 68"/>
          <p:cNvSpPr/>
          <p:nvPr/>
        </p:nvSpPr>
        <p:spPr>
          <a:xfrm>
            <a:off x="7391400" y="1371600"/>
            <a:ext cx="10999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z_scores</a:t>
            </a:r>
            <a:r>
              <a:rPr lang="en-US" dirty="0"/>
              <a:t> :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3886200" y="6172200"/>
            <a:ext cx="441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final score =  median(0,-1.686,-4.72) = -1.686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EMBO HTM course: Mitosis assay</a:t>
            </a:r>
            <a:br>
              <a:rPr lang="en-US" sz="2800" b="1" dirty="0">
                <a:solidFill>
                  <a:srgbClr val="FF0000"/>
                </a:solidFill>
              </a:rPr>
            </a:br>
            <a:r>
              <a:rPr lang="en-US" sz="2400" dirty="0">
                <a:solidFill>
                  <a:srgbClr val="000000"/>
                </a:solidFill>
              </a:rPr>
              <a:t>“end-point” analysis after 48h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567530" y="1154668"/>
            <a:ext cx="14804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Control </a:t>
            </a:r>
            <a:r>
              <a:rPr lang="en-US" dirty="0" err="1"/>
              <a:t>siRNA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067858" y="1154668"/>
            <a:ext cx="12650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Kif11 </a:t>
            </a:r>
            <a:r>
              <a:rPr lang="en-US" dirty="0" err="1"/>
              <a:t>siRNA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905000" y="4770437"/>
            <a:ext cx="5562600" cy="1477963"/>
          </a:xfrm>
        </p:spPr>
        <p:txBody>
          <a:bodyPr>
            <a:noAutofit/>
          </a:bodyPr>
          <a:lstStyle/>
          <a:p>
            <a:r>
              <a:rPr lang="en-US" sz="2400" i="1" dirty="0"/>
              <a:t>How would you score the difference?</a:t>
            </a:r>
          </a:p>
          <a:p>
            <a:r>
              <a:rPr lang="en-US" sz="2400" dirty="0"/>
              <a:t>Cell count</a:t>
            </a:r>
          </a:p>
          <a:p>
            <a:r>
              <a:rPr lang="en-US" sz="2400" dirty="0"/>
              <a:t>Maximal DNA intensity in each nucleus</a:t>
            </a:r>
          </a:p>
          <a:p>
            <a:r>
              <a:rPr lang="en-US" sz="2400" dirty="0"/>
              <a:t>…</a:t>
            </a:r>
          </a:p>
        </p:txBody>
      </p:sp>
      <p:pic>
        <p:nvPicPr>
          <p:cNvPr id="15361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48200" y="1524000"/>
            <a:ext cx="4100513" cy="312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" y="1524000"/>
            <a:ext cx="4114800" cy="3135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>
            <a:no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Position (well)-based t-test for multiple batches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2630942" y="944562"/>
            <a:ext cx="1905000" cy="1260231"/>
            <a:chOff x="533400" y="1524000"/>
            <a:chExt cx="4953000" cy="3276600"/>
          </a:xfrm>
        </p:grpSpPr>
        <p:sp>
          <p:nvSpPr>
            <p:cNvPr id="5" name="Rectangle 4"/>
            <p:cNvSpPr/>
            <p:nvPr/>
          </p:nvSpPr>
          <p:spPr>
            <a:xfrm>
              <a:off x="533400" y="1524000"/>
              <a:ext cx="4953000" cy="32766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grpSp>
          <p:nvGrpSpPr>
            <p:cNvPr id="4" name="Group 31"/>
            <p:cNvGrpSpPr/>
            <p:nvPr/>
          </p:nvGrpSpPr>
          <p:grpSpPr>
            <a:xfrm>
              <a:off x="762000" y="1752600"/>
              <a:ext cx="4495800" cy="685800"/>
              <a:chOff x="762000" y="1752600"/>
              <a:chExt cx="4495800" cy="685800"/>
            </a:xfrm>
          </p:grpSpPr>
          <p:sp>
            <p:nvSpPr>
              <p:cNvPr id="19" name="Oval 4"/>
              <p:cNvSpPr/>
              <p:nvPr/>
            </p:nvSpPr>
            <p:spPr>
              <a:xfrm>
                <a:off x="762000" y="1752600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rgbClr val="FF0000"/>
                    </a:solidFill>
                  </a:rPr>
                  <a:t>1</a:t>
                </a:r>
              </a:p>
            </p:txBody>
          </p:sp>
          <p:sp>
            <p:nvSpPr>
              <p:cNvPr id="20" name="Oval 5"/>
              <p:cNvSpPr/>
              <p:nvPr/>
            </p:nvSpPr>
            <p:spPr>
              <a:xfrm>
                <a:off x="1714500" y="1752600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21" name="Oval 6"/>
              <p:cNvSpPr/>
              <p:nvPr/>
            </p:nvSpPr>
            <p:spPr>
              <a:xfrm>
                <a:off x="2667000" y="1752600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rgbClr val="00B050"/>
                    </a:solidFill>
                  </a:rPr>
                  <a:t>3</a:t>
                </a:r>
              </a:p>
            </p:txBody>
          </p:sp>
          <p:sp>
            <p:nvSpPr>
              <p:cNvPr id="22" name="Oval 7"/>
              <p:cNvSpPr/>
              <p:nvPr/>
            </p:nvSpPr>
            <p:spPr>
              <a:xfrm>
                <a:off x="3619500" y="1752600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23" name="Oval 8"/>
              <p:cNvSpPr/>
              <p:nvPr/>
            </p:nvSpPr>
            <p:spPr>
              <a:xfrm>
                <a:off x="4572000" y="1752600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rgbClr val="00B050"/>
                    </a:solidFill>
                  </a:rPr>
                  <a:t>5</a:t>
                </a:r>
              </a:p>
            </p:txBody>
          </p:sp>
        </p:grpSp>
        <p:grpSp>
          <p:nvGrpSpPr>
            <p:cNvPr id="6" name="Group 30"/>
            <p:cNvGrpSpPr/>
            <p:nvPr/>
          </p:nvGrpSpPr>
          <p:grpSpPr>
            <a:xfrm>
              <a:off x="762000" y="2743200"/>
              <a:ext cx="4495800" cy="685800"/>
              <a:chOff x="762000" y="2743200"/>
              <a:chExt cx="4495800" cy="685800"/>
            </a:xfrm>
          </p:grpSpPr>
          <p:sp>
            <p:nvSpPr>
              <p:cNvPr id="14" name="Oval 13"/>
              <p:cNvSpPr/>
              <p:nvPr/>
            </p:nvSpPr>
            <p:spPr>
              <a:xfrm>
                <a:off x="762000" y="2743200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rgbClr val="00B050"/>
                    </a:solidFill>
                  </a:rPr>
                  <a:t>4</a:t>
                </a:r>
              </a:p>
            </p:txBody>
          </p:sp>
          <p:sp>
            <p:nvSpPr>
              <p:cNvPr id="15" name="Oval 14"/>
              <p:cNvSpPr/>
              <p:nvPr/>
            </p:nvSpPr>
            <p:spPr>
              <a:xfrm>
                <a:off x="1714500" y="2743200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16" name="Oval 15"/>
              <p:cNvSpPr/>
              <p:nvPr/>
            </p:nvSpPr>
            <p:spPr>
              <a:xfrm>
                <a:off x="2667000" y="2743200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7" name="Oval 16"/>
              <p:cNvSpPr/>
              <p:nvPr/>
            </p:nvSpPr>
            <p:spPr>
              <a:xfrm>
                <a:off x="3619500" y="2743200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8" name="Oval 17"/>
              <p:cNvSpPr/>
              <p:nvPr/>
            </p:nvSpPr>
            <p:spPr>
              <a:xfrm>
                <a:off x="4572000" y="2743200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grpSp>
          <p:nvGrpSpPr>
            <p:cNvPr id="7" name="Group 29"/>
            <p:cNvGrpSpPr/>
            <p:nvPr/>
          </p:nvGrpSpPr>
          <p:grpSpPr>
            <a:xfrm>
              <a:off x="762000" y="3810000"/>
              <a:ext cx="4495800" cy="685800"/>
              <a:chOff x="762000" y="3810000"/>
              <a:chExt cx="4495800" cy="685800"/>
            </a:xfrm>
          </p:grpSpPr>
          <p:sp>
            <p:nvSpPr>
              <p:cNvPr id="9" name="Oval 8"/>
              <p:cNvSpPr/>
              <p:nvPr/>
            </p:nvSpPr>
            <p:spPr>
              <a:xfrm>
                <a:off x="762000" y="3810000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0" name="Oval 9"/>
              <p:cNvSpPr/>
              <p:nvPr/>
            </p:nvSpPr>
            <p:spPr>
              <a:xfrm>
                <a:off x="1714500" y="3810000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1" name="Oval 10"/>
              <p:cNvSpPr/>
              <p:nvPr/>
            </p:nvSpPr>
            <p:spPr>
              <a:xfrm>
                <a:off x="2667000" y="3810000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2" name="Oval 11"/>
              <p:cNvSpPr/>
              <p:nvPr/>
            </p:nvSpPr>
            <p:spPr>
              <a:xfrm>
                <a:off x="3619500" y="3810000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rgbClr val="00B050"/>
                    </a:solidFill>
                  </a:rPr>
                  <a:t>5</a:t>
                </a:r>
              </a:p>
            </p:txBody>
          </p:sp>
          <p:sp>
            <p:nvSpPr>
              <p:cNvPr id="13" name="Oval 12"/>
              <p:cNvSpPr/>
              <p:nvPr/>
            </p:nvSpPr>
            <p:spPr>
              <a:xfrm>
                <a:off x="4572000" y="3810000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</p:grpSp>
      <p:grpSp>
        <p:nvGrpSpPr>
          <p:cNvPr id="8" name="Group 23"/>
          <p:cNvGrpSpPr/>
          <p:nvPr/>
        </p:nvGrpSpPr>
        <p:grpSpPr>
          <a:xfrm>
            <a:off x="4688342" y="944562"/>
            <a:ext cx="1905000" cy="1260231"/>
            <a:chOff x="533400" y="1524000"/>
            <a:chExt cx="4953000" cy="3276600"/>
          </a:xfrm>
        </p:grpSpPr>
        <p:sp>
          <p:nvSpPr>
            <p:cNvPr id="25" name="Rectangle 24"/>
            <p:cNvSpPr/>
            <p:nvPr/>
          </p:nvSpPr>
          <p:spPr>
            <a:xfrm>
              <a:off x="533400" y="1524000"/>
              <a:ext cx="4953000" cy="32766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grpSp>
          <p:nvGrpSpPr>
            <p:cNvPr id="24" name="Group 31"/>
            <p:cNvGrpSpPr/>
            <p:nvPr/>
          </p:nvGrpSpPr>
          <p:grpSpPr>
            <a:xfrm>
              <a:off x="762000" y="1752600"/>
              <a:ext cx="4495800" cy="685800"/>
              <a:chOff x="762000" y="1752600"/>
              <a:chExt cx="4495800" cy="685800"/>
            </a:xfrm>
          </p:grpSpPr>
          <p:sp>
            <p:nvSpPr>
              <p:cNvPr id="39" name="Oval 4"/>
              <p:cNvSpPr/>
              <p:nvPr/>
            </p:nvSpPr>
            <p:spPr>
              <a:xfrm>
                <a:off x="762000" y="1752600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rgbClr val="FF0000"/>
                    </a:solidFill>
                  </a:rPr>
                  <a:t>3</a:t>
                </a:r>
              </a:p>
            </p:txBody>
          </p:sp>
          <p:sp>
            <p:nvSpPr>
              <p:cNvPr id="40" name="Oval 5"/>
              <p:cNvSpPr/>
              <p:nvPr/>
            </p:nvSpPr>
            <p:spPr>
              <a:xfrm>
                <a:off x="1714500" y="1752600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41" name="Oval 6"/>
              <p:cNvSpPr/>
              <p:nvPr/>
            </p:nvSpPr>
            <p:spPr>
              <a:xfrm>
                <a:off x="2667000" y="1752600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rgbClr val="00B050"/>
                    </a:solidFill>
                  </a:rPr>
                  <a:t>2</a:t>
                </a:r>
              </a:p>
            </p:txBody>
          </p:sp>
          <p:sp>
            <p:nvSpPr>
              <p:cNvPr id="42" name="Oval 7"/>
              <p:cNvSpPr/>
              <p:nvPr/>
            </p:nvSpPr>
            <p:spPr>
              <a:xfrm>
                <a:off x="3619500" y="1752600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43" name="Oval 8"/>
              <p:cNvSpPr/>
              <p:nvPr/>
            </p:nvSpPr>
            <p:spPr>
              <a:xfrm>
                <a:off x="4572000" y="1752600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rgbClr val="00B050"/>
                    </a:solidFill>
                  </a:rPr>
                  <a:t>4</a:t>
                </a:r>
              </a:p>
            </p:txBody>
          </p:sp>
        </p:grpSp>
        <p:grpSp>
          <p:nvGrpSpPr>
            <p:cNvPr id="26" name="Group 30"/>
            <p:cNvGrpSpPr/>
            <p:nvPr/>
          </p:nvGrpSpPr>
          <p:grpSpPr>
            <a:xfrm>
              <a:off x="762000" y="2743200"/>
              <a:ext cx="4495800" cy="685800"/>
              <a:chOff x="762000" y="2743200"/>
              <a:chExt cx="4495800" cy="685800"/>
            </a:xfrm>
          </p:grpSpPr>
          <p:sp>
            <p:nvSpPr>
              <p:cNvPr id="34" name="Oval 33"/>
              <p:cNvSpPr/>
              <p:nvPr/>
            </p:nvSpPr>
            <p:spPr>
              <a:xfrm>
                <a:off x="762000" y="2743200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rgbClr val="00B050"/>
                    </a:solidFill>
                  </a:rPr>
                  <a:t>3</a:t>
                </a:r>
              </a:p>
            </p:txBody>
          </p:sp>
          <p:sp>
            <p:nvSpPr>
              <p:cNvPr id="35" name="Oval 34"/>
              <p:cNvSpPr/>
              <p:nvPr/>
            </p:nvSpPr>
            <p:spPr>
              <a:xfrm>
                <a:off x="1714500" y="2743200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36" name="Oval 35"/>
              <p:cNvSpPr/>
              <p:nvPr/>
            </p:nvSpPr>
            <p:spPr>
              <a:xfrm>
                <a:off x="2667000" y="2743200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37" name="Oval 36"/>
              <p:cNvSpPr/>
              <p:nvPr/>
            </p:nvSpPr>
            <p:spPr>
              <a:xfrm>
                <a:off x="3619500" y="2743200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38" name="Oval 37"/>
              <p:cNvSpPr/>
              <p:nvPr/>
            </p:nvSpPr>
            <p:spPr>
              <a:xfrm>
                <a:off x="4572000" y="2743200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grpSp>
          <p:nvGrpSpPr>
            <p:cNvPr id="27" name="Group 27"/>
            <p:cNvGrpSpPr/>
            <p:nvPr/>
          </p:nvGrpSpPr>
          <p:grpSpPr>
            <a:xfrm>
              <a:off x="762000" y="3810000"/>
              <a:ext cx="4495800" cy="685800"/>
              <a:chOff x="762000" y="3810000"/>
              <a:chExt cx="4495800" cy="685800"/>
            </a:xfrm>
          </p:grpSpPr>
          <p:sp>
            <p:nvSpPr>
              <p:cNvPr id="29" name="Oval 28"/>
              <p:cNvSpPr/>
              <p:nvPr/>
            </p:nvSpPr>
            <p:spPr>
              <a:xfrm>
                <a:off x="762000" y="3810000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30" name="Oval 29"/>
              <p:cNvSpPr/>
              <p:nvPr/>
            </p:nvSpPr>
            <p:spPr>
              <a:xfrm>
                <a:off x="1714500" y="3810000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31" name="Oval 30"/>
              <p:cNvSpPr/>
              <p:nvPr/>
            </p:nvSpPr>
            <p:spPr>
              <a:xfrm>
                <a:off x="2667000" y="3810000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32" name="Oval 31"/>
              <p:cNvSpPr/>
              <p:nvPr/>
            </p:nvSpPr>
            <p:spPr>
              <a:xfrm>
                <a:off x="3619500" y="3810000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rgbClr val="00B050"/>
                    </a:solidFill>
                  </a:rPr>
                  <a:t>3</a:t>
                </a:r>
              </a:p>
            </p:txBody>
          </p:sp>
          <p:sp>
            <p:nvSpPr>
              <p:cNvPr id="33" name="Oval 32"/>
              <p:cNvSpPr/>
              <p:nvPr/>
            </p:nvSpPr>
            <p:spPr>
              <a:xfrm>
                <a:off x="4572000" y="3810000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</p:grpSp>
      <p:grpSp>
        <p:nvGrpSpPr>
          <p:cNvPr id="28" name="Group 43"/>
          <p:cNvGrpSpPr/>
          <p:nvPr/>
        </p:nvGrpSpPr>
        <p:grpSpPr>
          <a:xfrm>
            <a:off x="6745742" y="944562"/>
            <a:ext cx="1905000" cy="1260231"/>
            <a:chOff x="533400" y="1524000"/>
            <a:chExt cx="4953000" cy="3276600"/>
          </a:xfrm>
        </p:grpSpPr>
        <p:sp>
          <p:nvSpPr>
            <p:cNvPr id="45" name="Rectangle 44"/>
            <p:cNvSpPr/>
            <p:nvPr/>
          </p:nvSpPr>
          <p:spPr>
            <a:xfrm>
              <a:off x="533400" y="1524000"/>
              <a:ext cx="4953000" cy="32766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grpSp>
          <p:nvGrpSpPr>
            <p:cNvPr id="44" name="Group 31"/>
            <p:cNvGrpSpPr/>
            <p:nvPr/>
          </p:nvGrpSpPr>
          <p:grpSpPr>
            <a:xfrm>
              <a:off x="762000" y="1752600"/>
              <a:ext cx="4495800" cy="685800"/>
              <a:chOff x="762000" y="1752600"/>
              <a:chExt cx="4495800" cy="685800"/>
            </a:xfrm>
          </p:grpSpPr>
          <p:sp>
            <p:nvSpPr>
              <p:cNvPr id="59" name="Oval 4"/>
              <p:cNvSpPr/>
              <p:nvPr/>
            </p:nvSpPr>
            <p:spPr>
              <a:xfrm>
                <a:off x="762000" y="1752600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rgbClr val="FF0000"/>
                    </a:solidFill>
                  </a:rPr>
                  <a:t>2</a:t>
                </a:r>
              </a:p>
            </p:txBody>
          </p:sp>
          <p:sp>
            <p:nvSpPr>
              <p:cNvPr id="60" name="Oval 5"/>
              <p:cNvSpPr/>
              <p:nvPr/>
            </p:nvSpPr>
            <p:spPr>
              <a:xfrm>
                <a:off x="1714500" y="1752600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61" name="Oval 6"/>
              <p:cNvSpPr/>
              <p:nvPr/>
            </p:nvSpPr>
            <p:spPr>
              <a:xfrm>
                <a:off x="2667000" y="1752600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rgbClr val="00B050"/>
                    </a:solidFill>
                  </a:rPr>
                  <a:t>6</a:t>
                </a:r>
              </a:p>
            </p:txBody>
          </p:sp>
          <p:sp>
            <p:nvSpPr>
              <p:cNvPr id="62" name="Oval 7"/>
              <p:cNvSpPr/>
              <p:nvPr/>
            </p:nvSpPr>
            <p:spPr>
              <a:xfrm>
                <a:off x="3619500" y="1752600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63" name="Oval 8"/>
              <p:cNvSpPr/>
              <p:nvPr/>
            </p:nvSpPr>
            <p:spPr>
              <a:xfrm>
                <a:off x="4572000" y="1752600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rgbClr val="00B050"/>
                    </a:solidFill>
                  </a:rPr>
                  <a:t>5</a:t>
                </a:r>
              </a:p>
            </p:txBody>
          </p:sp>
        </p:grpSp>
        <p:grpSp>
          <p:nvGrpSpPr>
            <p:cNvPr id="46" name="Group 30"/>
            <p:cNvGrpSpPr/>
            <p:nvPr/>
          </p:nvGrpSpPr>
          <p:grpSpPr>
            <a:xfrm>
              <a:off x="762000" y="2743200"/>
              <a:ext cx="4495800" cy="685800"/>
              <a:chOff x="762000" y="2743200"/>
              <a:chExt cx="4495800" cy="685800"/>
            </a:xfrm>
          </p:grpSpPr>
          <p:sp>
            <p:nvSpPr>
              <p:cNvPr id="54" name="Oval 53"/>
              <p:cNvSpPr/>
              <p:nvPr/>
            </p:nvSpPr>
            <p:spPr>
              <a:xfrm>
                <a:off x="762000" y="2743200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rgbClr val="00B050"/>
                    </a:solidFill>
                  </a:rPr>
                  <a:t>2</a:t>
                </a:r>
              </a:p>
            </p:txBody>
          </p:sp>
          <p:sp>
            <p:nvSpPr>
              <p:cNvPr id="55" name="Oval 54"/>
              <p:cNvSpPr/>
              <p:nvPr/>
            </p:nvSpPr>
            <p:spPr>
              <a:xfrm>
                <a:off x="1714500" y="2743200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56" name="Oval 55"/>
              <p:cNvSpPr/>
              <p:nvPr/>
            </p:nvSpPr>
            <p:spPr>
              <a:xfrm>
                <a:off x="2667000" y="2743200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7" name="Oval 56"/>
              <p:cNvSpPr/>
              <p:nvPr/>
            </p:nvSpPr>
            <p:spPr>
              <a:xfrm>
                <a:off x="3619500" y="2743200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8" name="Oval 57"/>
              <p:cNvSpPr/>
              <p:nvPr/>
            </p:nvSpPr>
            <p:spPr>
              <a:xfrm>
                <a:off x="4572000" y="2743200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grpSp>
          <p:nvGrpSpPr>
            <p:cNvPr id="47" name="Group 29"/>
            <p:cNvGrpSpPr/>
            <p:nvPr/>
          </p:nvGrpSpPr>
          <p:grpSpPr>
            <a:xfrm>
              <a:off x="762000" y="3810000"/>
              <a:ext cx="4495800" cy="685800"/>
              <a:chOff x="762000" y="3810000"/>
              <a:chExt cx="4495800" cy="685800"/>
            </a:xfrm>
          </p:grpSpPr>
          <p:sp>
            <p:nvSpPr>
              <p:cNvPr id="49" name="Oval 48"/>
              <p:cNvSpPr/>
              <p:nvPr/>
            </p:nvSpPr>
            <p:spPr>
              <a:xfrm>
                <a:off x="762000" y="3810000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0" name="Oval 49"/>
              <p:cNvSpPr/>
              <p:nvPr/>
            </p:nvSpPr>
            <p:spPr>
              <a:xfrm>
                <a:off x="1714500" y="3810000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1" name="Oval 50"/>
              <p:cNvSpPr/>
              <p:nvPr/>
            </p:nvSpPr>
            <p:spPr>
              <a:xfrm>
                <a:off x="2667000" y="3810000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2" name="Oval 51"/>
              <p:cNvSpPr/>
              <p:nvPr/>
            </p:nvSpPr>
            <p:spPr>
              <a:xfrm>
                <a:off x="3619500" y="3810000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rgbClr val="00B050"/>
                    </a:solidFill>
                  </a:rPr>
                  <a:t>4</a:t>
                </a:r>
              </a:p>
            </p:txBody>
          </p:sp>
          <p:sp>
            <p:nvSpPr>
              <p:cNvPr id="53" name="Oval 52"/>
              <p:cNvSpPr/>
              <p:nvPr/>
            </p:nvSpPr>
            <p:spPr>
              <a:xfrm>
                <a:off x="4572000" y="3810000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</p:grpSp>
      <p:sp>
        <p:nvSpPr>
          <p:cNvPr id="64" name="TextBox 63"/>
          <p:cNvSpPr txBox="1"/>
          <p:nvPr/>
        </p:nvSpPr>
        <p:spPr>
          <a:xfrm>
            <a:off x="7355342" y="2971800"/>
            <a:ext cx="593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4.25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5526542" y="2971800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3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3368480" y="2971800"/>
            <a:ext cx="593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4.25</a:t>
            </a:r>
          </a:p>
        </p:txBody>
      </p:sp>
      <p:sp>
        <p:nvSpPr>
          <p:cNvPr id="67" name="Rectangle 66"/>
          <p:cNvSpPr/>
          <p:nvPr/>
        </p:nvSpPr>
        <p:spPr>
          <a:xfrm>
            <a:off x="0" y="2971800"/>
            <a:ext cx="17886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Mean of controls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3058845" y="2203231"/>
            <a:ext cx="9797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1</a:t>
            </a:r>
          </a:p>
          <a:p>
            <a:pPr algn="ctr"/>
            <a:r>
              <a:rPr lang="en-US" dirty="0">
                <a:solidFill>
                  <a:srgbClr val="00B050"/>
                </a:solidFill>
              </a:rPr>
              <a:t>{3,4,5,5}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5184758" y="2173069"/>
            <a:ext cx="9797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3</a:t>
            </a:r>
          </a:p>
          <a:p>
            <a:pPr algn="ctr"/>
            <a:r>
              <a:rPr lang="en-US" dirty="0">
                <a:solidFill>
                  <a:srgbClr val="00B050"/>
                </a:solidFill>
              </a:rPr>
              <a:t>{2,4,3,3}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7249845" y="2173069"/>
            <a:ext cx="9797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2</a:t>
            </a:r>
          </a:p>
          <a:p>
            <a:pPr algn="ctr"/>
            <a:r>
              <a:rPr lang="en-US" dirty="0">
                <a:solidFill>
                  <a:srgbClr val="00B050"/>
                </a:solidFill>
              </a:rPr>
              <a:t>{6,5,2,4}</a:t>
            </a:r>
          </a:p>
        </p:txBody>
      </p:sp>
      <p:sp>
        <p:nvSpPr>
          <p:cNvPr id="71" name="Rectangle 70"/>
          <p:cNvSpPr/>
          <p:nvPr/>
        </p:nvSpPr>
        <p:spPr>
          <a:xfrm>
            <a:off x="0" y="2316162"/>
            <a:ext cx="10517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Raw data</a:t>
            </a:r>
          </a:p>
        </p:txBody>
      </p:sp>
      <p:sp>
        <p:nvSpPr>
          <p:cNvPr id="72" name="Rectangle 71"/>
          <p:cNvSpPr/>
          <p:nvPr/>
        </p:nvSpPr>
        <p:spPr>
          <a:xfrm>
            <a:off x="0" y="3544669"/>
            <a:ext cx="274399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Batch-correct values </a:t>
            </a:r>
          </a:p>
          <a:p>
            <a:r>
              <a:rPr lang="en-US" dirty="0"/>
              <a:t>(subtract mean of controls)</a:t>
            </a:r>
          </a:p>
        </p:txBody>
      </p:sp>
      <p:sp>
        <p:nvSpPr>
          <p:cNvPr id="73" name="Rectangle 72"/>
          <p:cNvSpPr/>
          <p:nvPr/>
        </p:nvSpPr>
        <p:spPr>
          <a:xfrm>
            <a:off x="2781355" y="3530024"/>
            <a:ext cx="2095445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</a:rPr>
              <a:t>-3.25</a:t>
            </a:r>
          </a:p>
          <a:p>
            <a:pPr algn="ctr"/>
            <a:r>
              <a:rPr lang="en-US" sz="1600" dirty="0">
                <a:solidFill>
                  <a:srgbClr val="00B050"/>
                </a:solidFill>
              </a:rPr>
              <a:t>{-1.25,-0.25,0.75,0.75}</a:t>
            </a:r>
          </a:p>
        </p:txBody>
      </p:sp>
      <p:sp>
        <p:nvSpPr>
          <p:cNvPr id="74" name="Rectangle 73"/>
          <p:cNvSpPr/>
          <p:nvPr/>
        </p:nvSpPr>
        <p:spPr>
          <a:xfrm>
            <a:off x="5257800" y="3497262"/>
            <a:ext cx="946092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</a:rPr>
              <a:t>0</a:t>
            </a:r>
          </a:p>
          <a:p>
            <a:pPr algn="ctr"/>
            <a:r>
              <a:rPr lang="en-US" sz="1600" dirty="0">
                <a:solidFill>
                  <a:srgbClr val="00B050"/>
                </a:solidFill>
              </a:rPr>
              <a:t>{-1,0,0,1}</a:t>
            </a:r>
          </a:p>
        </p:txBody>
      </p:sp>
      <p:sp>
        <p:nvSpPr>
          <p:cNvPr id="75" name="Rectangle 74"/>
          <p:cNvSpPr/>
          <p:nvPr/>
        </p:nvSpPr>
        <p:spPr>
          <a:xfrm>
            <a:off x="6638743" y="3497262"/>
            <a:ext cx="2048057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</a:rPr>
              <a:t>-2.25</a:t>
            </a:r>
          </a:p>
          <a:p>
            <a:pPr algn="ctr"/>
            <a:r>
              <a:rPr lang="en-US" sz="1600" dirty="0">
                <a:solidFill>
                  <a:srgbClr val="00B050"/>
                </a:solidFill>
              </a:rPr>
              <a:t>{-2.25,1.75,0.75,-0.25}</a:t>
            </a:r>
          </a:p>
        </p:txBody>
      </p:sp>
      <p:sp>
        <p:nvSpPr>
          <p:cNvPr id="76" name="Rectangle 75"/>
          <p:cNvSpPr/>
          <p:nvPr/>
        </p:nvSpPr>
        <p:spPr>
          <a:xfrm>
            <a:off x="76200" y="4459069"/>
            <a:ext cx="177851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Pooling of batch-</a:t>
            </a:r>
          </a:p>
          <a:p>
            <a:r>
              <a:rPr lang="en-US" dirty="0"/>
              <a:t>corrected values </a:t>
            </a:r>
          </a:p>
        </p:txBody>
      </p:sp>
      <p:sp>
        <p:nvSpPr>
          <p:cNvPr id="78" name="Rectangle 77"/>
          <p:cNvSpPr/>
          <p:nvPr/>
        </p:nvSpPr>
        <p:spPr>
          <a:xfrm>
            <a:off x="3352800" y="4495800"/>
            <a:ext cx="4563569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</a:rPr>
              <a:t>{-3.25, 0, -2.25}</a:t>
            </a:r>
          </a:p>
          <a:p>
            <a:pPr algn="ctr"/>
            <a:r>
              <a:rPr lang="en-US" sz="1600" dirty="0">
                <a:solidFill>
                  <a:schemeClr val="accent3"/>
                </a:solidFill>
              </a:rPr>
              <a:t>{ -1.25,-0.25,0.75,0.75,-1,0,0,1,-2.25,1.75,0.75,-0.25}</a:t>
            </a:r>
          </a:p>
        </p:txBody>
      </p:sp>
      <p:sp>
        <p:nvSpPr>
          <p:cNvPr id="79" name="Rectangle 78"/>
          <p:cNvSpPr/>
          <p:nvPr/>
        </p:nvSpPr>
        <p:spPr>
          <a:xfrm>
            <a:off x="17670" y="5373469"/>
            <a:ext cx="327103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Perform t-test* of the</a:t>
            </a:r>
          </a:p>
          <a:p>
            <a:r>
              <a:rPr lang="en-US" dirty="0"/>
              <a:t>pooled values against each other </a:t>
            </a:r>
          </a:p>
        </p:txBody>
      </p:sp>
      <p:sp>
        <p:nvSpPr>
          <p:cNvPr id="80" name="Rectangle 79"/>
          <p:cNvSpPr/>
          <p:nvPr/>
        </p:nvSpPr>
        <p:spPr>
          <a:xfrm>
            <a:off x="3429000" y="5373469"/>
            <a:ext cx="579362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i-FI" dirty="0" err="1"/>
              <a:t>estimate</a:t>
            </a:r>
            <a:r>
              <a:rPr lang="fi-FI" dirty="0"/>
              <a:t> = -1.833333 </a:t>
            </a:r>
            <a:r>
              <a:rPr lang="fi-FI" sz="1200" dirty="0"/>
              <a:t>(</a:t>
            </a:r>
            <a:r>
              <a:rPr lang="fi-FI" sz="1200" dirty="0" err="1"/>
              <a:t>difference</a:t>
            </a:r>
            <a:r>
              <a:rPr lang="fi-FI" sz="1200" dirty="0"/>
              <a:t> of </a:t>
            </a:r>
            <a:r>
              <a:rPr lang="fi-FI" sz="1200" dirty="0" err="1"/>
              <a:t>treatment</a:t>
            </a:r>
            <a:r>
              <a:rPr lang="fi-FI" sz="1200" dirty="0"/>
              <a:t> and </a:t>
            </a:r>
            <a:r>
              <a:rPr lang="fi-FI" sz="1200" dirty="0" err="1"/>
              <a:t>controls</a:t>
            </a:r>
            <a:r>
              <a:rPr lang="fi-FI" sz="1200" dirty="0"/>
              <a:t>)</a:t>
            </a:r>
          </a:p>
          <a:p>
            <a:r>
              <a:rPr lang="fi-FI" dirty="0" err="1"/>
              <a:t>p-value</a:t>
            </a:r>
            <a:r>
              <a:rPr lang="fi-FI" dirty="0"/>
              <a:t> = 0.03870884 </a:t>
            </a:r>
            <a:r>
              <a:rPr lang="fi-FI" sz="1000" dirty="0"/>
              <a:t>(</a:t>
            </a:r>
            <a:r>
              <a:rPr lang="fi-FI" sz="1000" dirty="0" err="1"/>
              <a:t>statistical</a:t>
            </a:r>
            <a:r>
              <a:rPr lang="fi-FI" sz="1000" dirty="0"/>
              <a:t> </a:t>
            </a:r>
            <a:r>
              <a:rPr lang="fi-FI" sz="1000" dirty="0" err="1"/>
              <a:t>significance</a:t>
            </a:r>
            <a:r>
              <a:rPr lang="fi-FI" sz="1000" dirty="0"/>
              <a:t> of </a:t>
            </a:r>
            <a:r>
              <a:rPr lang="fi-FI" sz="1000" dirty="0" err="1"/>
              <a:t>treatment</a:t>
            </a:r>
            <a:r>
              <a:rPr lang="fi-FI" sz="1000" dirty="0"/>
              <a:t> </a:t>
            </a:r>
            <a:r>
              <a:rPr lang="fi-FI" sz="1000" dirty="0" err="1"/>
              <a:t>being</a:t>
            </a:r>
            <a:r>
              <a:rPr lang="fi-FI" sz="1000" dirty="0"/>
              <a:t> </a:t>
            </a:r>
            <a:r>
              <a:rPr lang="fi-FI" sz="1000" dirty="0" err="1"/>
              <a:t>different</a:t>
            </a:r>
            <a:r>
              <a:rPr lang="fi-FI" sz="1000" dirty="0"/>
              <a:t> </a:t>
            </a:r>
            <a:r>
              <a:rPr lang="fi-FI" sz="1000" dirty="0" err="1"/>
              <a:t>from</a:t>
            </a:r>
            <a:r>
              <a:rPr lang="fi-FI" sz="1000" dirty="0"/>
              <a:t> </a:t>
            </a:r>
            <a:r>
              <a:rPr lang="fi-FI" sz="1000" dirty="0" err="1"/>
              <a:t>controls</a:t>
            </a:r>
            <a:r>
              <a:rPr lang="fi-FI" sz="1000" dirty="0">
                <a:solidFill>
                  <a:prstClr val="black"/>
                </a:solidFill>
              </a:rPr>
              <a:t>)</a:t>
            </a:r>
            <a:endParaRPr lang="en-US" dirty="0"/>
          </a:p>
        </p:txBody>
      </p:sp>
      <p:sp>
        <p:nvSpPr>
          <p:cNvPr id="81" name="TextBox 80"/>
          <p:cNvSpPr txBox="1"/>
          <p:nvPr/>
        </p:nvSpPr>
        <p:spPr>
          <a:xfrm>
            <a:off x="21477" y="6248400"/>
            <a:ext cx="91225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* taking into account that the number of independent measurements (degrees of freedom) is diminished by the batch </a:t>
            </a:r>
            <a:r>
              <a:rPr lang="en-US" sz="1400" dirty="0" err="1"/>
              <a:t>corection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57111769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Example: Spread of negative controls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5715000"/>
            <a:ext cx="8229600" cy="1066800"/>
          </a:xfrm>
        </p:spPr>
        <p:txBody>
          <a:bodyPr>
            <a:normAutofit/>
          </a:bodyPr>
          <a:lstStyle/>
          <a:p>
            <a:r>
              <a:rPr lang="en-US" sz="2000" dirty="0"/>
              <a:t>Well-scores of negative controls of each plate after log2 transformation and subtraction of the mean</a:t>
            </a:r>
          </a:p>
        </p:txBody>
      </p:sp>
      <p:pic>
        <p:nvPicPr>
          <p:cNvPr id="778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09675" y="1143000"/>
            <a:ext cx="6638925" cy="42199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Example from a real screen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6065837"/>
            <a:ext cx="8229600" cy="563563"/>
          </a:xfrm>
        </p:spPr>
        <p:txBody>
          <a:bodyPr>
            <a:normAutofit/>
          </a:bodyPr>
          <a:lstStyle/>
          <a:p>
            <a:r>
              <a:rPr lang="en-US" sz="1800" dirty="0"/>
              <a:t>Log2 transformed; negative control=Neg1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7797303"/>
              </p:ext>
            </p:extLst>
          </p:nvPr>
        </p:nvGraphicFramePr>
        <p:xfrm>
          <a:off x="609600" y="609600"/>
          <a:ext cx="7010403" cy="1896723"/>
        </p:xfrm>
        <a:graphic>
          <a:graphicData uri="http://schemas.openxmlformats.org/drawingml/2006/table">
            <a:tbl>
              <a:tblPr/>
              <a:tblGrid>
                <a:gridCol w="11155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567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133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968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0463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8041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66344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treatment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 dirty="0" err="1">
                          <a:solidFill>
                            <a:srgbClr val="FF0000"/>
                          </a:solidFill>
                          <a:latin typeface="Calibri"/>
                        </a:rPr>
                        <a:t>t_test__estimate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latin typeface="Calibri"/>
                      </a:endParaRP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latin typeface="Calibri"/>
                        </a:rPr>
                        <a:t>t_test__p_value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latin typeface="Calibri"/>
                        </a:rPr>
                        <a:t>median__z_score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latin typeface="Calibri"/>
                        </a:rPr>
                        <a:t>median__robust_z_score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0629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latin typeface="Calibri"/>
                        </a:rPr>
                        <a:t>GeneA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-1.067767813</a:t>
                      </a: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***</a:t>
                      </a: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-9.129851052</a:t>
                      </a: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-21.13130173</a:t>
                      </a: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0629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latin typeface="Calibri"/>
                        </a:rPr>
                        <a:t>GeneB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-0.765394206</a:t>
                      </a: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1.89E-11</a:t>
                      </a: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***</a:t>
                      </a: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-4.686658325</a:t>
                      </a: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-7.017623219</a:t>
                      </a: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0629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latin typeface="Calibri"/>
                        </a:rPr>
                        <a:t>GeneC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-0.697730881</a:t>
                      </a: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1.38E-13</a:t>
                      </a: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***</a:t>
                      </a: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-5.296987544</a:t>
                      </a: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-5.629259732</a:t>
                      </a: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0629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latin typeface="Calibri"/>
                        </a:rPr>
                        <a:t>GeneD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-0.689135232</a:t>
                      </a: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1.02E-14</a:t>
                      </a: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***</a:t>
                      </a: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-5.347059172</a:t>
                      </a: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-6.769186714</a:t>
                      </a: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7940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latin typeface="Calibri"/>
                        </a:rPr>
                        <a:t>GeneE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-0.683035004</a:t>
                      </a: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4.21E-12</a:t>
                      </a: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***</a:t>
                      </a: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-5.478532326</a:t>
                      </a: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-6.033850527</a:t>
                      </a: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0629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latin typeface="Calibri"/>
                        </a:rPr>
                        <a:t>GeneD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-0.63531221</a:t>
                      </a: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1.51E-12</a:t>
                      </a: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***</a:t>
                      </a: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-5.685483997</a:t>
                      </a: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-8.162547161</a:t>
                      </a: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0629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latin typeface="Calibri"/>
                        </a:rPr>
                        <a:t>GeneE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-0.615899329</a:t>
                      </a: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1.46E-12</a:t>
                      </a: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***</a:t>
                      </a: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-5.035121461</a:t>
                      </a: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-7.385407125</a:t>
                      </a: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30629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latin typeface="Calibri"/>
                        </a:rPr>
                        <a:t>GeneF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-0.614621534</a:t>
                      </a: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4.09E-13</a:t>
                      </a: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***</a:t>
                      </a: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-5.997652672</a:t>
                      </a: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-12.93957412</a:t>
                      </a: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30629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latin typeface="Calibri"/>
                        </a:rPr>
                        <a:t>GeneG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-0.597659238</a:t>
                      </a: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4.74E-13</a:t>
                      </a: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***</a:t>
                      </a: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-4.256528391</a:t>
                      </a: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-6.118617689</a:t>
                      </a: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7497051"/>
              </p:ext>
            </p:extLst>
          </p:nvPr>
        </p:nvGraphicFramePr>
        <p:xfrm>
          <a:off x="457200" y="2362200"/>
          <a:ext cx="7162801" cy="1896723"/>
        </p:xfrm>
        <a:graphic>
          <a:graphicData uri="http://schemas.openxmlformats.org/drawingml/2006/table">
            <a:tbl>
              <a:tblPr/>
              <a:tblGrid>
                <a:gridCol w="12679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567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133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96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0463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8041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66344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treatment</a:t>
                      </a: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 dirty="0" err="1">
                          <a:solidFill>
                            <a:srgbClr val="FF0000"/>
                          </a:solidFill>
                          <a:latin typeface="Calibri"/>
                        </a:rPr>
                        <a:t>t_test__estimate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latin typeface="Calibri"/>
                      </a:endParaRP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latin typeface="Calibri"/>
                        </a:rPr>
                        <a:t>t_test__p_value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median__z_score</a:t>
                      </a: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median__robust_z_score</a:t>
                      </a: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0629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Neg1</a:t>
                      </a: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NA</a:t>
                      </a: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NA</a:t>
                      </a: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NA</a:t>
                      </a: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2.22E-16</a:t>
                      </a: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-0.030533073</a:t>
                      </a: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0629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latin typeface="Calibri"/>
                        </a:rPr>
                        <a:t>GeneH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0.432855128</a:t>
                      </a: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0.012965435</a:t>
                      </a: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*</a:t>
                      </a: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1.219720675</a:t>
                      </a: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1.270834193</a:t>
                      </a: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0629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latin typeface="Calibri"/>
                        </a:rPr>
                        <a:t>GeneI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0.41240394</a:t>
                      </a: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***</a:t>
                      </a: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3.437446649</a:t>
                      </a: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4.84215126</a:t>
                      </a: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0629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latin typeface="Calibri"/>
                        </a:rPr>
                        <a:t>GeneJ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0.296609968</a:t>
                      </a: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1.25E-05</a:t>
                      </a: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***</a:t>
                      </a: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2.111099198</a:t>
                      </a: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2.208698089</a:t>
                      </a: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0629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latin typeface="Calibri"/>
                        </a:rPr>
                        <a:t>GeneK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0.205647476</a:t>
                      </a: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0.000492359</a:t>
                      </a: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***</a:t>
                      </a: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1.27976947</a:t>
                      </a: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1.464338023</a:t>
                      </a: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0629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latin typeface="+mn-lt"/>
                        </a:rPr>
                        <a:t>GeneL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0.203888283</a:t>
                      </a: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0.000620351</a:t>
                      </a: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***</a:t>
                      </a: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1.3497868</a:t>
                      </a: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1.455293043</a:t>
                      </a: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0629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latin typeface="+mn-lt"/>
                        </a:rPr>
                        <a:t>GeneM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0.203621335</a:t>
                      </a: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0.000119977</a:t>
                      </a: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***</a:t>
                      </a: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1.603507052</a:t>
                      </a: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1.52439847</a:t>
                      </a: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30629">
                <a:tc>
                  <a:txBody>
                    <a:bodyPr/>
                    <a:lstStyle/>
                    <a:p>
                      <a:pPr marL="0" marR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latin typeface="+mn-lt"/>
                        </a:rPr>
                        <a:t>GeneN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0.195074801</a:t>
                      </a: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0.000182192</a:t>
                      </a: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***</a:t>
                      </a: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1.292321787</a:t>
                      </a: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1.731353029</a:t>
                      </a: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30629">
                <a:tc>
                  <a:txBody>
                    <a:bodyPr/>
                    <a:lstStyle/>
                    <a:p>
                      <a:pPr marL="0" marR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latin typeface="+mn-lt"/>
                        </a:rPr>
                        <a:t>GeneO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0.192554386</a:t>
                      </a: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0.000200012</a:t>
                      </a: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***</a:t>
                      </a: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1.426067453</a:t>
                      </a: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1.552754476</a:t>
                      </a: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8053276"/>
              </p:ext>
            </p:extLst>
          </p:nvPr>
        </p:nvGraphicFramePr>
        <p:xfrm>
          <a:off x="457201" y="4191000"/>
          <a:ext cx="8381999" cy="1675825"/>
        </p:xfrm>
        <a:graphic>
          <a:graphicData uri="http://schemas.openxmlformats.org/drawingml/2006/table">
            <a:tbl>
              <a:tblPr/>
              <a:tblGrid>
                <a:gridCol w="1306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37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5895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293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3491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2201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0331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10617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treatment</a:t>
                      </a:r>
                    </a:p>
                  </a:txBody>
                  <a:tcPr marL="5751" marR="5751" marT="57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latin typeface="Calibri"/>
                        </a:rPr>
                        <a:t>t_test__estimate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751" marR="5751" marT="57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 dirty="0" err="1">
                          <a:solidFill>
                            <a:srgbClr val="FF0000"/>
                          </a:solidFill>
                          <a:latin typeface="Calibri"/>
                        </a:rPr>
                        <a:t>t_test__p_value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latin typeface="Calibri"/>
                      </a:endParaRPr>
                    </a:p>
                  </a:txBody>
                  <a:tcPr marL="5751" marR="5751" marT="57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751" marR="5751" marT="57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median__z_score</a:t>
                      </a:r>
                    </a:p>
                  </a:txBody>
                  <a:tcPr marL="5751" marR="5751" marT="57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median__robust_z_score</a:t>
                      </a:r>
                    </a:p>
                  </a:txBody>
                  <a:tcPr marL="5751" marR="5751" marT="57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numPositionsOK</a:t>
                      </a:r>
                    </a:p>
                  </a:txBody>
                  <a:tcPr marL="5751" marR="5751" marT="57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5019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latin typeface="Calibri"/>
                        </a:rPr>
                        <a:t>GeneI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751" marR="5751" marT="57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0.41240394</a:t>
                      </a:r>
                    </a:p>
                  </a:txBody>
                  <a:tcPr marL="5751" marR="5751" marT="57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5751" marR="5751" marT="57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***</a:t>
                      </a:r>
                    </a:p>
                  </a:txBody>
                  <a:tcPr marL="5751" marR="5751" marT="57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3.437446649</a:t>
                      </a:r>
                    </a:p>
                  </a:txBody>
                  <a:tcPr marL="5751" marR="5751" marT="57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4.84215126</a:t>
                      </a:r>
                    </a:p>
                  </a:txBody>
                  <a:tcPr marL="5751" marR="5751" marT="57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179</a:t>
                      </a:r>
                    </a:p>
                  </a:txBody>
                  <a:tcPr marL="5751" marR="5751" marT="57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5019">
                <a:tc>
                  <a:txBody>
                    <a:bodyPr/>
                    <a:lstStyle/>
                    <a:p>
                      <a:pPr marL="0" marR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Neg2</a:t>
                      </a:r>
                    </a:p>
                  </a:txBody>
                  <a:tcPr marL="5751" marR="5751" marT="57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-0.218463732</a:t>
                      </a:r>
                    </a:p>
                  </a:txBody>
                  <a:tcPr marL="5751" marR="5751" marT="57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5751" marR="5751" marT="57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***</a:t>
                      </a:r>
                    </a:p>
                  </a:txBody>
                  <a:tcPr marL="5751" marR="5751" marT="57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-1.803345254</a:t>
                      </a:r>
                    </a:p>
                  </a:txBody>
                  <a:tcPr marL="5751" marR="5751" marT="57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-2.462254826</a:t>
                      </a:r>
                    </a:p>
                  </a:txBody>
                  <a:tcPr marL="5751" marR="5751" marT="57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224</a:t>
                      </a:r>
                    </a:p>
                  </a:txBody>
                  <a:tcPr marL="5751" marR="5751" marT="57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019">
                <a:tc>
                  <a:txBody>
                    <a:bodyPr/>
                    <a:lstStyle/>
                    <a:p>
                      <a:pPr marL="0" marR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latin typeface="+mn-lt"/>
                        </a:rPr>
                        <a:t>GeneQ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5751" marR="5751" marT="57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-0.290877449</a:t>
                      </a:r>
                    </a:p>
                  </a:txBody>
                  <a:tcPr marL="5751" marR="5751" marT="57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5751" marR="5751" marT="57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***</a:t>
                      </a:r>
                    </a:p>
                  </a:txBody>
                  <a:tcPr marL="5751" marR="5751" marT="57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-2.504842724</a:t>
                      </a:r>
                    </a:p>
                  </a:txBody>
                  <a:tcPr marL="5751" marR="5751" marT="57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-3.406115025</a:t>
                      </a:r>
                    </a:p>
                  </a:txBody>
                  <a:tcPr marL="5751" marR="5751" marT="57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90</a:t>
                      </a:r>
                    </a:p>
                  </a:txBody>
                  <a:tcPr marL="5751" marR="5751" marT="57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019">
                <a:tc>
                  <a:txBody>
                    <a:bodyPr/>
                    <a:lstStyle/>
                    <a:p>
                      <a:pPr marL="0" marR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latin typeface="+mn-lt"/>
                        </a:rPr>
                        <a:t>GeneR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5751" marR="5751" marT="57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-0.297481536</a:t>
                      </a:r>
                    </a:p>
                  </a:txBody>
                  <a:tcPr marL="5751" marR="5751" marT="57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5751" marR="5751" marT="57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***</a:t>
                      </a:r>
                    </a:p>
                  </a:txBody>
                  <a:tcPr marL="5751" marR="5751" marT="57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-2.377553683</a:t>
                      </a:r>
                    </a:p>
                  </a:txBody>
                  <a:tcPr marL="5751" marR="5751" marT="57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-3.059744663</a:t>
                      </a:r>
                    </a:p>
                  </a:txBody>
                  <a:tcPr marL="5751" marR="5751" marT="57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90</a:t>
                      </a:r>
                    </a:p>
                  </a:txBody>
                  <a:tcPr marL="5751" marR="5751" marT="57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5019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latin typeface="Calibri"/>
                        </a:rPr>
                        <a:t>GeneA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751" marR="5751" marT="57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-1.067767813</a:t>
                      </a:r>
                    </a:p>
                  </a:txBody>
                  <a:tcPr marL="5751" marR="5751" marT="57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5751" marR="5751" marT="57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***</a:t>
                      </a:r>
                    </a:p>
                  </a:txBody>
                  <a:tcPr marL="5751" marR="5751" marT="57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-9.129851052</a:t>
                      </a:r>
                    </a:p>
                  </a:txBody>
                  <a:tcPr marL="5751" marR="5751" marT="57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-21.13130173</a:t>
                      </a:r>
                    </a:p>
                  </a:txBody>
                  <a:tcPr marL="5751" marR="5751" marT="57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</a:p>
                  </a:txBody>
                  <a:tcPr marL="5751" marR="5751" marT="57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019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latin typeface="Calibri"/>
                        </a:rPr>
                        <a:t>GeneD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751" marR="5751" marT="57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-0.689135232</a:t>
                      </a:r>
                    </a:p>
                  </a:txBody>
                  <a:tcPr marL="5751" marR="5751" marT="57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1.02E-14</a:t>
                      </a:r>
                    </a:p>
                  </a:txBody>
                  <a:tcPr marL="5751" marR="5751" marT="57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***</a:t>
                      </a:r>
                    </a:p>
                  </a:txBody>
                  <a:tcPr marL="5751" marR="5751" marT="57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-5.347059172</a:t>
                      </a:r>
                    </a:p>
                  </a:txBody>
                  <a:tcPr marL="5751" marR="5751" marT="57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-6.769186714</a:t>
                      </a:r>
                    </a:p>
                  </a:txBody>
                  <a:tcPr marL="5751" marR="5751" marT="57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8</a:t>
                      </a:r>
                    </a:p>
                  </a:txBody>
                  <a:tcPr marL="5751" marR="5751" marT="57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15019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latin typeface="Calibri"/>
                        </a:rPr>
                        <a:t>GeneC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751" marR="5751" marT="57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-0.697730881</a:t>
                      </a:r>
                    </a:p>
                  </a:txBody>
                  <a:tcPr marL="5751" marR="5751" marT="57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1.38E-13</a:t>
                      </a:r>
                    </a:p>
                  </a:txBody>
                  <a:tcPr marL="5751" marR="5751" marT="57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***</a:t>
                      </a:r>
                    </a:p>
                  </a:txBody>
                  <a:tcPr marL="5751" marR="5751" marT="57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-5.296987544</a:t>
                      </a:r>
                    </a:p>
                  </a:txBody>
                  <a:tcPr marL="5751" marR="5751" marT="57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-5.629259732</a:t>
                      </a:r>
                    </a:p>
                  </a:txBody>
                  <a:tcPr marL="5751" marR="5751" marT="57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8</a:t>
                      </a:r>
                    </a:p>
                  </a:txBody>
                  <a:tcPr marL="5751" marR="5751" marT="57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15019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latin typeface="Calibri"/>
                        </a:rPr>
                        <a:t>GeneF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751" marR="5751" marT="57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-0.614621534</a:t>
                      </a:r>
                    </a:p>
                  </a:txBody>
                  <a:tcPr marL="5751" marR="5751" marT="57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4.09E-13</a:t>
                      </a:r>
                    </a:p>
                  </a:txBody>
                  <a:tcPr marL="5751" marR="5751" marT="57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***</a:t>
                      </a:r>
                    </a:p>
                  </a:txBody>
                  <a:tcPr marL="5751" marR="5751" marT="57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-5.997652672</a:t>
                      </a:r>
                    </a:p>
                  </a:txBody>
                  <a:tcPr marL="5751" marR="5751" marT="57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-12.93957412</a:t>
                      </a:r>
                    </a:p>
                  </a:txBody>
                  <a:tcPr marL="5751" marR="5751" marT="57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7</a:t>
                      </a:r>
                    </a:p>
                  </a:txBody>
                  <a:tcPr marL="5751" marR="5751" marT="57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cxnSp>
        <p:nvCxnSpPr>
          <p:cNvPr id="11" name="Straight Arrow Connector 10"/>
          <p:cNvCxnSpPr/>
          <p:nvPr/>
        </p:nvCxnSpPr>
        <p:spPr>
          <a:xfrm>
            <a:off x="2438400" y="1143000"/>
            <a:ext cx="0" cy="38100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2438400" y="2971800"/>
            <a:ext cx="0" cy="38100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4419600" y="4648200"/>
            <a:ext cx="0" cy="30480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Statistical Analysis (Optional): </a:t>
            </a:r>
            <a:br>
              <a:rPr lang="en-US" sz="3600" dirty="0">
                <a:solidFill>
                  <a:schemeClr val="bg1"/>
                </a:solidFill>
              </a:rPr>
            </a:br>
            <a:r>
              <a:rPr lang="en-US" sz="3600" dirty="0">
                <a:solidFill>
                  <a:schemeClr val="bg1"/>
                </a:solidFill>
              </a:rPr>
              <a:t>Use </a:t>
            </a:r>
            <a:r>
              <a:rPr lang="en-US" sz="3600" b="1" dirty="0">
                <a:solidFill>
                  <a:schemeClr val="bg1"/>
                </a:solidFill>
              </a:rPr>
              <a:t>all treatments </a:t>
            </a:r>
            <a:r>
              <a:rPr lang="en-US" sz="3600" dirty="0">
                <a:solidFill>
                  <a:schemeClr val="bg1"/>
                </a:solidFill>
              </a:rPr>
              <a:t>as my negative control?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981201"/>
            <a:ext cx="8229600" cy="3733800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chemeClr val="bg1"/>
                </a:solidFill>
              </a:rPr>
              <a:t>So far, we assumed that we have specific wells with negative controls</a:t>
            </a:r>
          </a:p>
          <a:p>
            <a:r>
              <a:rPr lang="en-US" dirty="0">
                <a:solidFill>
                  <a:schemeClr val="bg1"/>
                </a:solidFill>
              </a:rPr>
              <a:t>However, one needs quite many of these negative control wells on each plate in order to obtain trustworthy data …</a:t>
            </a:r>
          </a:p>
          <a:p>
            <a:r>
              <a:rPr lang="en-US" dirty="0">
                <a:solidFill>
                  <a:schemeClr val="bg1"/>
                </a:solidFill>
              </a:rPr>
              <a:t>Thus, sometimes people don’t have dedicated negative controls but use all treatments as negative controls!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0" y="2057400"/>
            <a:ext cx="3657600" cy="2895600"/>
          </a:xfrm>
        </p:spPr>
        <p:txBody>
          <a:bodyPr>
            <a:normAutofit/>
          </a:bodyPr>
          <a:lstStyle/>
          <a:p>
            <a:r>
              <a:rPr lang="en-US" sz="2000" dirty="0"/>
              <a:t>Pro:</a:t>
            </a:r>
          </a:p>
          <a:p>
            <a:pPr lvl="1"/>
            <a:r>
              <a:rPr lang="en-US" sz="1800" dirty="0"/>
              <a:t>Good statistics</a:t>
            </a:r>
          </a:p>
          <a:p>
            <a:pPr lvl="1"/>
            <a:r>
              <a:rPr lang="en-US" sz="1800" dirty="0"/>
              <a:t>You don’t need negative control wells</a:t>
            </a:r>
          </a:p>
          <a:p>
            <a:r>
              <a:rPr lang="en-US" sz="2000" dirty="0"/>
              <a:t>Con:</a:t>
            </a:r>
          </a:p>
          <a:p>
            <a:pPr lvl="1"/>
            <a:r>
              <a:rPr lang="en-US" sz="1800" dirty="0"/>
              <a:t>Assumes that most of the wells show no effect (thus, you should not use it for preselected treatments) </a:t>
            </a:r>
          </a:p>
          <a:p>
            <a:pPr lvl="1"/>
            <a:endParaRPr lang="en-US" sz="1800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33400" y="228600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Using all treatments as “negative controls”</a:t>
            </a:r>
          </a:p>
        </p:txBody>
      </p:sp>
      <p:grpSp>
        <p:nvGrpSpPr>
          <p:cNvPr id="7" name="Group 32"/>
          <p:cNvGrpSpPr/>
          <p:nvPr/>
        </p:nvGrpSpPr>
        <p:grpSpPr>
          <a:xfrm>
            <a:off x="1219200" y="1905000"/>
            <a:ext cx="2895600" cy="1915551"/>
            <a:chOff x="533400" y="1524000"/>
            <a:chExt cx="4953000" cy="3276600"/>
          </a:xfrm>
        </p:grpSpPr>
        <p:sp>
          <p:nvSpPr>
            <p:cNvPr id="8" name="Rectangle 7"/>
            <p:cNvSpPr/>
            <p:nvPr/>
          </p:nvSpPr>
          <p:spPr>
            <a:xfrm>
              <a:off x="533400" y="1524000"/>
              <a:ext cx="4953000" cy="32766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  <p:grpSp>
          <p:nvGrpSpPr>
            <p:cNvPr id="9" name="Group 31"/>
            <p:cNvGrpSpPr/>
            <p:nvPr/>
          </p:nvGrpSpPr>
          <p:grpSpPr>
            <a:xfrm>
              <a:off x="762000" y="1752600"/>
              <a:ext cx="4495800" cy="685800"/>
              <a:chOff x="762000" y="1752600"/>
              <a:chExt cx="4495800" cy="685800"/>
            </a:xfrm>
          </p:grpSpPr>
          <p:sp>
            <p:nvSpPr>
              <p:cNvPr id="22" name="Oval 4"/>
              <p:cNvSpPr/>
              <p:nvPr/>
            </p:nvSpPr>
            <p:spPr>
              <a:xfrm>
                <a:off x="762000" y="1752600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chemeClr val="tx1"/>
                    </a:solidFill>
                  </a:rPr>
                  <a:t>1</a:t>
                </a:r>
              </a:p>
            </p:txBody>
          </p:sp>
          <p:sp>
            <p:nvSpPr>
              <p:cNvPr id="23" name="Oval 5"/>
              <p:cNvSpPr/>
              <p:nvPr/>
            </p:nvSpPr>
            <p:spPr>
              <a:xfrm>
                <a:off x="1714500" y="1752600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chemeClr val="tx1"/>
                    </a:solidFill>
                  </a:rPr>
                  <a:t>2</a:t>
                </a:r>
              </a:p>
            </p:txBody>
          </p:sp>
          <p:sp>
            <p:nvSpPr>
              <p:cNvPr id="24" name="Oval 6"/>
              <p:cNvSpPr/>
              <p:nvPr/>
            </p:nvSpPr>
            <p:spPr>
              <a:xfrm>
                <a:off x="2667001" y="1752600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chemeClr val="tx1"/>
                    </a:solidFill>
                  </a:rPr>
                  <a:t>1</a:t>
                </a:r>
              </a:p>
            </p:txBody>
          </p:sp>
          <p:sp>
            <p:nvSpPr>
              <p:cNvPr id="25" name="Oval 7"/>
              <p:cNvSpPr/>
              <p:nvPr/>
            </p:nvSpPr>
            <p:spPr>
              <a:xfrm>
                <a:off x="3619500" y="1752600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chemeClr val="tx1"/>
                    </a:solidFill>
                  </a:rPr>
                  <a:t>9</a:t>
                </a:r>
              </a:p>
            </p:txBody>
          </p:sp>
          <p:sp>
            <p:nvSpPr>
              <p:cNvPr id="26" name="Oval 8"/>
              <p:cNvSpPr/>
              <p:nvPr/>
            </p:nvSpPr>
            <p:spPr>
              <a:xfrm>
                <a:off x="4572000" y="1752600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chemeClr val="tx1"/>
                    </a:solidFill>
                  </a:rPr>
                  <a:t>5</a:t>
                </a:r>
              </a:p>
            </p:txBody>
          </p:sp>
        </p:grpSp>
        <p:grpSp>
          <p:nvGrpSpPr>
            <p:cNvPr id="10" name="Group 30"/>
            <p:cNvGrpSpPr/>
            <p:nvPr/>
          </p:nvGrpSpPr>
          <p:grpSpPr>
            <a:xfrm>
              <a:off x="762000" y="2743200"/>
              <a:ext cx="4495800" cy="685800"/>
              <a:chOff x="762000" y="2743200"/>
              <a:chExt cx="4495800" cy="685800"/>
            </a:xfrm>
          </p:grpSpPr>
          <p:sp>
            <p:nvSpPr>
              <p:cNvPr id="17" name="Oval 16"/>
              <p:cNvSpPr/>
              <p:nvPr/>
            </p:nvSpPr>
            <p:spPr>
              <a:xfrm>
                <a:off x="762000" y="2743200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chemeClr val="tx1"/>
                    </a:solidFill>
                  </a:rPr>
                  <a:t>4</a:t>
                </a:r>
              </a:p>
            </p:txBody>
          </p:sp>
          <p:sp>
            <p:nvSpPr>
              <p:cNvPr id="18" name="Oval 17"/>
              <p:cNvSpPr/>
              <p:nvPr/>
            </p:nvSpPr>
            <p:spPr>
              <a:xfrm>
                <a:off x="1714500" y="2743200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chemeClr val="tx1"/>
                    </a:solidFill>
                  </a:rPr>
                  <a:t>3</a:t>
                </a:r>
              </a:p>
            </p:txBody>
          </p:sp>
          <p:sp>
            <p:nvSpPr>
              <p:cNvPr id="19" name="Oval 18"/>
              <p:cNvSpPr/>
              <p:nvPr/>
            </p:nvSpPr>
            <p:spPr>
              <a:xfrm>
                <a:off x="2667000" y="2743200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chemeClr val="tx1"/>
                    </a:solidFill>
                  </a:rPr>
                  <a:t>5</a:t>
                </a:r>
              </a:p>
            </p:txBody>
          </p:sp>
          <p:sp>
            <p:nvSpPr>
              <p:cNvPr id="20" name="Oval 19"/>
              <p:cNvSpPr/>
              <p:nvPr/>
            </p:nvSpPr>
            <p:spPr>
              <a:xfrm>
                <a:off x="3619500" y="2743200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chemeClr val="tx1"/>
                    </a:solidFill>
                  </a:rPr>
                  <a:t>3</a:t>
                </a:r>
              </a:p>
            </p:txBody>
          </p:sp>
          <p:sp>
            <p:nvSpPr>
              <p:cNvPr id="21" name="Oval 20"/>
              <p:cNvSpPr/>
              <p:nvPr/>
            </p:nvSpPr>
            <p:spPr>
              <a:xfrm>
                <a:off x="4572000" y="2743200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chemeClr val="tx1"/>
                    </a:solidFill>
                  </a:rPr>
                  <a:t>2</a:t>
                </a:r>
              </a:p>
            </p:txBody>
          </p:sp>
        </p:grpSp>
        <p:grpSp>
          <p:nvGrpSpPr>
            <p:cNvPr id="11" name="Group 29"/>
            <p:cNvGrpSpPr/>
            <p:nvPr/>
          </p:nvGrpSpPr>
          <p:grpSpPr>
            <a:xfrm>
              <a:off x="762000" y="3810000"/>
              <a:ext cx="4495800" cy="685800"/>
              <a:chOff x="762000" y="3810000"/>
              <a:chExt cx="4495800" cy="685800"/>
            </a:xfrm>
          </p:grpSpPr>
          <p:sp>
            <p:nvSpPr>
              <p:cNvPr id="12" name="Oval 11"/>
              <p:cNvSpPr/>
              <p:nvPr/>
            </p:nvSpPr>
            <p:spPr>
              <a:xfrm>
                <a:off x="762000" y="3810000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chemeClr val="tx1"/>
                    </a:solidFill>
                  </a:rPr>
                  <a:t>2</a:t>
                </a:r>
              </a:p>
            </p:txBody>
          </p:sp>
          <p:sp>
            <p:nvSpPr>
              <p:cNvPr id="13" name="Oval 12"/>
              <p:cNvSpPr/>
              <p:nvPr/>
            </p:nvSpPr>
            <p:spPr>
              <a:xfrm>
                <a:off x="1714500" y="3810000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chemeClr val="tx1"/>
                    </a:solidFill>
                  </a:rPr>
                  <a:t>3</a:t>
                </a:r>
              </a:p>
            </p:txBody>
          </p:sp>
          <p:sp>
            <p:nvSpPr>
              <p:cNvPr id="14" name="Oval 13"/>
              <p:cNvSpPr/>
              <p:nvPr/>
            </p:nvSpPr>
            <p:spPr>
              <a:xfrm>
                <a:off x="2667000" y="3810000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chemeClr val="tx1"/>
                    </a:solidFill>
                  </a:rPr>
                  <a:t>2</a:t>
                </a:r>
              </a:p>
            </p:txBody>
          </p:sp>
          <p:sp>
            <p:nvSpPr>
              <p:cNvPr id="15" name="Oval 14"/>
              <p:cNvSpPr/>
              <p:nvPr/>
            </p:nvSpPr>
            <p:spPr>
              <a:xfrm>
                <a:off x="3619500" y="3810000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chemeClr val="tx1"/>
                    </a:solidFill>
                  </a:rPr>
                  <a:t>5</a:t>
                </a:r>
              </a:p>
            </p:txBody>
          </p:sp>
          <p:sp>
            <p:nvSpPr>
              <p:cNvPr id="16" name="Oval 15"/>
              <p:cNvSpPr/>
              <p:nvPr/>
            </p:nvSpPr>
            <p:spPr>
              <a:xfrm>
                <a:off x="4572000" y="3810000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chemeClr val="tx1"/>
                    </a:solidFill>
                  </a:rPr>
                  <a:t>1</a:t>
                </a:r>
              </a:p>
            </p:txBody>
          </p:sp>
        </p:grpSp>
      </p:grpSp>
      <p:sp>
        <p:nvSpPr>
          <p:cNvPr id="27" name="Rectangle 26"/>
          <p:cNvSpPr/>
          <p:nvPr/>
        </p:nvSpPr>
        <p:spPr>
          <a:xfrm>
            <a:off x="381000" y="4114800"/>
            <a:ext cx="55626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robust_z_score</a:t>
            </a:r>
            <a:r>
              <a:rPr lang="en-US" dirty="0"/>
              <a:t> = (</a:t>
            </a:r>
            <a:r>
              <a:rPr lang="en-US" dirty="0">
                <a:solidFill>
                  <a:srgbClr val="FF0000"/>
                </a:solidFill>
              </a:rPr>
              <a:t>treated</a:t>
            </a:r>
            <a:r>
              <a:rPr lang="en-US" dirty="0"/>
              <a:t> - median(</a:t>
            </a:r>
            <a:r>
              <a:rPr lang="en-US" dirty="0">
                <a:solidFill>
                  <a:srgbClr val="00B050"/>
                </a:solidFill>
              </a:rPr>
              <a:t>all</a:t>
            </a:r>
            <a:r>
              <a:rPr lang="en-US" dirty="0"/>
              <a:t>)) / mad(</a:t>
            </a:r>
            <a:r>
              <a:rPr lang="en-US" dirty="0">
                <a:solidFill>
                  <a:srgbClr val="00B050"/>
                </a:solidFill>
              </a:rPr>
              <a:t>all</a:t>
            </a:r>
            <a:r>
              <a:rPr lang="en-US" dirty="0"/>
              <a:t>)</a:t>
            </a:r>
          </a:p>
          <a:p>
            <a:r>
              <a:rPr lang="en-US" dirty="0"/>
              <a:t>median(</a:t>
            </a:r>
            <a:r>
              <a:rPr lang="en-US" dirty="0">
                <a:solidFill>
                  <a:srgbClr val="00B050"/>
                </a:solidFill>
              </a:rPr>
              <a:t>all</a:t>
            </a:r>
            <a:r>
              <a:rPr lang="en-US" dirty="0"/>
              <a:t>) = 3</a:t>
            </a:r>
          </a:p>
          <a:p>
            <a:r>
              <a:rPr lang="en-US" dirty="0"/>
              <a:t>mad(</a:t>
            </a:r>
            <a:r>
              <a:rPr lang="en-US" dirty="0">
                <a:solidFill>
                  <a:srgbClr val="00B050"/>
                </a:solidFill>
              </a:rPr>
              <a:t>all</a:t>
            </a:r>
            <a:r>
              <a:rPr lang="en-US" dirty="0"/>
              <a:t>) = 1.4826</a:t>
            </a:r>
          </a:p>
          <a:p>
            <a:r>
              <a:rPr lang="en-US" dirty="0" err="1"/>
              <a:t>robust_z_score</a:t>
            </a:r>
            <a:r>
              <a:rPr lang="en-US" dirty="0"/>
              <a:t>(9) = (9 – 3) / 1.4826 = 4.04</a:t>
            </a:r>
          </a:p>
          <a:p>
            <a:r>
              <a:rPr lang="en-US" dirty="0" err="1"/>
              <a:t>robust_z_score</a:t>
            </a:r>
            <a:r>
              <a:rPr lang="en-US" dirty="0"/>
              <a:t>(2) = (2 – 3) / 1.4826 = -0.67</a:t>
            </a:r>
          </a:p>
          <a:p>
            <a:r>
              <a:rPr lang="en-US" dirty="0"/>
              <a:t>…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Statistical Analysis: Hands on 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solidFill>
                  <a:srgbClr val="FF0000"/>
                </a:solidFill>
              </a:rPr>
              <a:t>Statistics for </a:t>
            </a:r>
            <a:r>
              <a:rPr lang="en-US" sz="3600" b="1" dirty="0" err="1">
                <a:solidFill>
                  <a:srgbClr val="FF0000"/>
                </a:solidFill>
              </a:rPr>
              <a:t>Count_Nuclei</a:t>
            </a:r>
            <a:endParaRPr lang="en-US" sz="3600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219200"/>
            <a:ext cx="8229600" cy="5029200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[Analysis..Statistical Analysis]</a:t>
            </a:r>
          </a:p>
          <a:p>
            <a:pPr lvl="1"/>
            <a:r>
              <a:rPr lang="en-US" dirty="0"/>
              <a:t>Measurement: </a:t>
            </a:r>
            <a:r>
              <a:rPr lang="en-US" dirty="0" err="1"/>
              <a:t>Count_Nuclei</a:t>
            </a:r>
            <a:endParaRPr lang="en-US" dirty="0"/>
          </a:p>
          <a:p>
            <a:pPr lvl="1"/>
            <a:r>
              <a:rPr lang="en-US" dirty="0"/>
              <a:t>Method to average images: Does not matter here</a:t>
            </a:r>
          </a:p>
          <a:p>
            <a:pPr lvl="1"/>
            <a:r>
              <a:rPr lang="en-US" dirty="0"/>
              <a:t>Number of objects per image: </a:t>
            </a:r>
            <a:r>
              <a:rPr lang="en-US" dirty="0" err="1"/>
              <a:t>Count_Nuclei</a:t>
            </a:r>
            <a:endParaRPr lang="en-US" dirty="0"/>
          </a:p>
          <a:p>
            <a:pPr lvl="1"/>
            <a:r>
              <a:rPr lang="en-US" dirty="0"/>
              <a:t>Well QC: min. num. objects: 0</a:t>
            </a:r>
          </a:p>
          <a:p>
            <a:pPr lvl="1"/>
            <a:r>
              <a:rPr lang="en-US" dirty="0"/>
              <a:t>Negative Control: Scramble</a:t>
            </a:r>
          </a:p>
          <a:p>
            <a:pPr lvl="1"/>
            <a:r>
              <a:rPr lang="en-US" dirty="0"/>
              <a:t>Data transformation: log2</a:t>
            </a:r>
          </a:p>
          <a:p>
            <a:r>
              <a:rPr lang="en-US" dirty="0"/>
              <a:t>[Options]</a:t>
            </a:r>
          </a:p>
          <a:p>
            <a:pPr lvl="1"/>
            <a:r>
              <a:rPr lang="en-US" dirty="0"/>
              <a:t>Positive Controls: PLK1</a:t>
            </a:r>
          </a:p>
          <a:p>
            <a:r>
              <a:rPr lang="en-US" dirty="0"/>
              <a:t>[Analyze]</a:t>
            </a:r>
          </a:p>
          <a:p>
            <a:pPr lvl="1"/>
            <a:r>
              <a:rPr lang="en-US" dirty="0"/>
              <a:t>Save the results table on your desktop</a:t>
            </a:r>
          </a:p>
          <a:p>
            <a:pPr lvl="1"/>
            <a:r>
              <a:rPr lang="en-US" dirty="0"/>
              <a:t>Open in Excel: …\embo2014\embo2014\P9_HTManalysis\data\</a:t>
            </a:r>
            <a:r>
              <a:rPr lang="en-US" dirty="0" err="1"/>
              <a:t>TreatmentSummary</a:t>
            </a:r>
            <a:r>
              <a:rPr lang="en-US" dirty="0"/>
              <a:t>--log2--</a:t>
            </a:r>
            <a:r>
              <a:rPr lang="en-US" dirty="0" err="1"/>
              <a:t>Count_Nuclei.xlsx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Also check output in the R console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Checking plate quality by </a:t>
            </a:r>
            <a:br>
              <a:rPr lang="en-US" sz="3200" b="1" dirty="0">
                <a:solidFill>
                  <a:srgbClr val="FF0000"/>
                </a:solidFill>
              </a:rPr>
            </a:br>
            <a:r>
              <a:rPr lang="en-US" sz="3200" b="1" dirty="0">
                <a:solidFill>
                  <a:srgbClr val="FF0000"/>
                </a:solidFill>
              </a:rPr>
              <a:t>comparing positive and negative controls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2057400"/>
            <a:ext cx="8229600" cy="4525963"/>
          </a:xfrm>
        </p:spPr>
        <p:txBody>
          <a:bodyPr>
            <a:noAutofit/>
          </a:bodyPr>
          <a:lstStyle/>
          <a:p>
            <a:r>
              <a:rPr lang="en-US" sz="1100" dirty="0">
                <a:latin typeface="Courier New" pitchFamily="49" charset="0"/>
                <a:cs typeface="Courier New" pitchFamily="49" charset="0"/>
              </a:rPr>
              <a:t>[1] "Checking how well positive and negative controls are separated in each batch..."</a:t>
            </a:r>
          </a:p>
          <a:p>
            <a:r>
              <a:rPr lang="en-US" sz="1100" dirty="0">
                <a:latin typeface="Courier New" pitchFamily="49" charset="0"/>
                <a:cs typeface="Courier New" pitchFamily="49" charset="0"/>
              </a:rPr>
              <a:t>[1] "Measurement: minusMeanCtrl__log2__wellscore__Count_Nuclei__weighted_mean_of_images"</a:t>
            </a:r>
          </a:p>
          <a:p>
            <a:r>
              <a:rPr lang="en-US" sz="1100" dirty="0">
                <a:latin typeface="Courier New" pitchFamily="49" charset="0"/>
                <a:cs typeface="Courier New" pitchFamily="49" charset="0"/>
              </a:rPr>
              <a:t>[1] "Positive control: PLK1_s449"</a:t>
            </a:r>
          </a:p>
          <a:p>
            <a:r>
              <a:rPr lang="en-US" sz="1100" dirty="0">
                <a:latin typeface="Courier New" pitchFamily="49" charset="0"/>
                <a:cs typeface="Courier New" pitchFamily="49" charset="0"/>
              </a:rPr>
              <a:t>[1] "Negative control: Scramble_s229174"</a:t>
            </a:r>
          </a:p>
          <a:p>
            <a:r>
              <a:rPr lang="en-US" sz="1100" dirty="0">
                <a:latin typeface="Courier New" pitchFamily="49" charset="0"/>
                <a:cs typeface="Courier New" pitchFamily="49" charset="0"/>
              </a:rPr>
              <a:t>[1] ""</a:t>
            </a:r>
          </a:p>
          <a:p>
            <a:r>
              <a:rPr lang="en-US" sz="1100" dirty="0">
                <a:latin typeface="Courier New" pitchFamily="49" charset="0"/>
                <a:cs typeface="Courier New" pitchFamily="49" charset="0"/>
              </a:rPr>
              <a:t>[1] "EMBO_2012_Group1  </a:t>
            </a:r>
            <a:r>
              <a:rPr lang="en-US" sz="1100" dirty="0" err="1">
                <a:latin typeface="Courier New" pitchFamily="49" charset="0"/>
                <a:cs typeface="Courier New" pitchFamily="49" charset="0"/>
              </a:rPr>
              <a:t>N_neg</a:t>
            </a:r>
            <a:r>
              <a:rPr lang="en-US" sz="1100" dirty="0">
                <a:latin typeface="Courier New" pitchFamily="49" charset="0"/>
                <a:cs typeface="Courier New" pitchFamily="49" charset="0"/>
              </a:rPr>
              <a:t>: 8  </a:t>
            </a:r>
            <a:r>
              <a:rPr lang="en-US" sz="1100" dirty="0" err="1">
                <a:latin typeface="Courier New" pitchFamily="49" charset="0"/>
                <a:cs typeface="Courier New" pitchFamily="49" charset="0"/>
              </a:rPr>
              <a:t>N_pos</a:t>
            </a:r>
            <a:r>
              <a:rPr lang="en-US" sz="1100" dirty="0">
                <a:latin typeface="Courier New" pitchFamily="49" charset="0"/>
                <a:cs typeface="Courier New" pitchFamily="49" charset="0"/>
              </a:rPr>
              <a:t>: 3  z-score of positive controls: -2.91 "</a:t>
            </a:r>
          </a:p>
          <a:p>
            <a:r>
              <a:rPr lang="en-US" sz="1100" dirty="0">
                <a:latin typeface="Courier New" pitchFamily="49" charset="0"/>
                <a:cs typeface="Courier New" pitchFamily="49" charset="0"/>
              </a:rPr>
              <a:t>[1] "EMBO_2012_Group2  </a:t>
            </a:r>
            <a:r>
              <a:rPr lang="en-US" sz="1100" dirty="0" err="1">
                <a:latin typeface="Courier New" pitchFamily="49" charset="0"/>
                <a:cs typeface="Courier New" pitchFamily="49" charset="0"/>
              </a:rPr>
              <a:t>N_neg</a:t>
            </a:r>
            <a:r>
              <a:rPr lang="en-US" sz="1100" dirty="0">
                <a:latin typeface="Courier New" pitchFamily="49" charset="0"/>
                <a:cs typeface="Courier New" pitchFamily="49" charset="0"/>
              </a:rPr>
              <a:t>: 8  </a:t>
            </a:r>
            <a:r>
              <a:rPr lang="en-US" sz="1100" dirty="0" err="1">
                <a:latin typeface="Courier New" pitchFamily="49" charset="0"/>
                <a:cs typeface="Courier New" pitchFamily="49" charset="0"/>
              </a:rPr>
              <a:t>N_pos</a:t>
            </a:r>
            <a:r>
              <a:rPr lang="en-US" sz="1100" dirty="0">
                <a:latin typeface="Courier New" pitchFamily="49" charset="0"/>
                <a:cs typeface="Courier New" pitchFamily="49" charset="0"/>
              </a:rPr>
              <a:t>: 3  z-score of positive controls: -4.343 "</a:t>
            </a:r>
          </a:p>
          <a:p>
            <a:r>
              <a:rPr lang="en-US" sz="1100" dirty="0">
                <a:latin typeface="Courier New" pitchFamily="49" charset="0"/>
                <a:cs typeface="Courier New" pitchFamily="49" charset="0"/>
              </a:rPr>
              <a:t>[1] "EMBO_2012_Group3  </a:t>
            </a:r>
            <a:r>
              <a:rPr lang="en-US" sz="1100" dirty="0" err="1">
                <a:latin typeface="Courier New" pitchFamily="49" charset="0"/>
                <a:cs typeface="Courier New" pitchFamily="49" charset="0"/>
              </a:rPr>
              <a:t>N_neg</a:t>
            </a:r>
            <a:r>
              <a:rPr lang="en-US" sz="1100" dirty="0">
                <a:latin typeface="Courier New" pitchFamily="49" charset="0"/>
                <a:cs typeface="Courier New" pitchFamily="49" charset="0"/>
              </a:rPr>
              <a:t>: 8  </a:t>
            </a:r>
            <a:r>
              <a:rPr lang="en-US" sz="1100" dirty="0" err="1">
                <a:latin typeface="Courier New" pitchFamily="49" charset="0"/>
                <a:cs typeface="Courier New" pitchFamily="49" charset="0"/>
              </a:rPr>
              <a:t>N_pos</a:t>
            </a:r>
            <a:r>
              <a:rPr lang="en-US" sz="1100" dirty="0">
                <a:latin typeface="Courier New" pitchFamily="49" charset="0"/>
                <a:cs typeface="Courier New" pitchFamily="49" charset="0"/>
              </a:rPr>
              <a:t>: 3  z-score of positive controls: -3.186 "</a:t>
            </a:r>
          </a:p>
          <a:p>
            <a:r>
              <a:rPr lang="en-US" sz="1100" dirty="0">
                <a:latin typeface="Courier New" pitchFamily="49" charset="0"/>
                <a:cs typeface="Courier New" pitchFamily="49" charset="0"/>
              </a:rPr>
              <a:t>[1] "EMBO_2012_Group4  </a:t>
            </a:r>
            <a:r>
              <a:rPr lang="en-US" sz="1100" dirty="0" err="1">
                <a:latin typeface="Courier New" pitchFamily="49" charset="0"/>
                <a:cs typeface="Courier New" pitchFamily="49" charset="0"/>
              </a:rPr>
              <a:t>N_neg</a:t>
            </a:r>
            <a:r>
              <a:rPr lang="en-US" sz="1100" dirty="0">
                <a:latin typeface="Courier New" pitchFamily="49" charset="0"/>
                <a:cs typeface="Courier New" pitchFamily="49" charset="0"/>
              </a:rPr>
              <a:t>: 8  </a:t>
            </a:r>
            <a:r>
              <a:rPr lang="en-US" sz="1100" dirty="0" err="1">
                <a:latin typeface="Courier New" pitchFamily="49" charset="0"/>
                <a:cs typeface="Courier New" pitchFamily="49" charset="0"/>
              </a:rPr>
              <a:t>N_pos</a:t>
            </a:r>
            <a:r>
              <a:rPr lang="en-US" sz="1100" dirty="0">
                <a:latin typeface="Courier New" pitchFamily="49" charset="0"/>
                <a:cs typeface="Courier New" pitchFamily="49" charset="0"/>
              </a:rPr>
              <a:t>: 3  z-score of positive controls: -0.235 XX"</a:t>
            </a:r>
          </a:p>
          <a:p>
            <a:endParaRPr lang="en-US" sz="11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57200" y="4572000"/>
            <a:ext cx="80772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Since replicate 4 is not convincing you may rerun the analysis without replicate 4:</a:t>
            </a:r>
          </a:p>
          <a:p>
            <a:r>
              <a:rPr lang="en-US" dirty="0"/>
              <a:t>[Analyze..Statistical Analysis]</a:t>
            </a:r>
          </a:p>
          <a:p>
            <a:r>
              <a:rPr lang="en-US" dirty="0"/>
              <a:t>[Options]</a:t>
            </a:r>
          </a:p>
          <a:p>
            <a:r>
              <a:rPr lang="en-US" dirty="0"/>
              <a:t>Experiments to be excluded: “EMBO_2012_Group4”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solidFill>
                  <a:srgbClr val="FF0000"/>
                </a:solidFill>
              </a:rPr>
              <a:t>“Hit list” for </a:t>
            </a:r>
            <a:r>
              <a:rPr lang="en-US" sz="3600" b="1" dirty="0" err="1">
                <a:solidFill>
                  <a:srgbClr val="FF0000"/>
                </a:solidFill>
              </a:rPr>
              <a:t>Count_Nuclei</a:t>
            </a:r>
            <a:endParaRPr lang="en-US" sz="3600" b="1" dirty="0">
              <a:solidFill>
                <a:srgbClr val="FF0000"/>
              </a:solidFill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457200" y="1600200"/>
          <a:ext cx="7848600" cy="4114800"/>
        </p:xfrm>
        <a:graphic>
          <a:graphicData uri="http://schemas.openxmlformats.org/drawingml/2006/table">
            <a:tbl>
              <a:tblPr/>
              <a:tblGrid>
                <a:gridCol w="1555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218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9478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7660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treatment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latin typeface="Calibri"/>
                        </a:rPr>
                        <a:t>t_test__positions__estimate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t_test__positions__p_value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PLK1_s449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-1.131230639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5.53E-06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***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KIF11_s7903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-0.89376534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0.000172683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***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CKAP5_s18928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-0.851921263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0.000298267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***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AURKB_s17612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-0.810013047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0.000577339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***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CDC20_s2748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-0.489027968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0.158431571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ECT2_s4445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-0.384445602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0.115076899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INCENP_s7424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-0.316125276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0.137008862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XWNeg9_s444246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-0.310462854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0.156312175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COPB1_s3371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-0.17258749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0.44157743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CIT_s21911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-0.147081312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0.460822383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CDC20_sCDC20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-0.105638489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0.66812824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empty_empty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-0.086914295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0.392933108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XWNeg9_XWNeg9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0.030877695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0.855318244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Scramble_s229174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>
            <a:no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“HTM Explorer” </a:t>
            </a:r>
            <a:br>
              <a:rPr lang="en-US" sz="2800" b="1" dirty="0">
                <a:solidFill>
                  <a:srgbClr val="FF0000"/>
                </a:solidFill>
              </a:rPr>
            </a:br>
            <a:r>
              <a:rPr lang="en-US" sz="2800" b="1" dirty="0">
                <a:solidFill>
                  <a:srgbClr val="FF0000"/>
                </a:solidFill>
              </a:rPr>
              <a:t>Statistics in R linked with image viewing in </a:t>
            </a:r>
            <a:r>
              <a:rPr lang="en-US" sz="2800" b="1" dirty="0" err="1">
                <a:solidFill>
                  <a:srgbClr val="FF0000"/>
                </a:solidFill>
              </a:rPr>
              <a:t>ImageJ</a:t>
            </a:r>
            <a:endParaRPr lang="en-US" sz="2800" b="1" dirty="0">
              <a:solidFill>
                <a:srgbClr val="FF0000"/>
              </a:solidFill>
            </a:endParaRPr>
          </a:p>
        </p:txBody>
      </p:sp>
      <p:pic>
        <p:nvPicPr>
          <p:cNvPr id="4" name="Picture 3" descr="Screen Shot 2014-05-26 at 2.43.54 P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0" y="1371600"/>
            <a:ext cx="2438400" cy="134239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81000" y="2286000"/>
            <a:ext cx="548640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de-DE" sz="1600" dirty="0">
                <a:solidFill>
                  <a:prstClr val="black"/>
                </a:solidFill>
                <a:latin typeface="Minion Pro" pitchFamily="18" charset="0"/>
                <a:cs typeface="Arial" panose="020B0604020202020204" pitchFamily="34" charset="0"/>
              </a:rPr>
              <a:t>- </a:t>
            </a:r>
            <a:r>
              <a:rPr lang="de-DE" sz="1600" dirty="0" err="1">
                <a:solidFill>
                  <a:prstClr val="black"/>
                </a:solidFill>
                <a:latin typeface="Minion Pro" pitchFamily="18" charset="0"/>
                <a:cs typeface="Arial" panose="020B0604020202020204" pitchFamily="34" charset="0"/>
              </a:rPr>
              <a:t>for</a:t>
            </a:r>
            <a:r>
              <a:rPr lang="de-DE" sz="1600" dirty="0">
                <a:solidFill>
                  <a:prstClr val="black"/>
                </a:solidFill>
                <a:latin typeface="Minion Pro" pitchFamily="18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solidFill>
                  <a:prstClr val="black"/>
                </a:solidFill>
                <a:latin typeface="Minion Pro" pitchFamily="18" charset="0"/>
                <a:cs typeface="Arial" panose="020B0604020202020204" pitchFamily="34" charset="0"/>
              </a:rPr>
              <a:t>free</a:t>
            </a:r>
            <a:r>
              <a:rPr lang="de-DE" sz="1600" dirty="0">
                <a:solidFill>
                  <a:prstClr val="black"/>
                </a:solidFill>
                <a:latin typeface="Minion Pro" pitchFamily="18" charset="0"/>
                <a:cs typeface="Arial" panose="020B0604020202020204" pitchFamily="34" charset="0"/>
              </a:rPr>
              <a:t>; </a:t>
            </a:r>
            <a:r>
              <a:rPr lang="de-DE" sz="1600" dirty="0" err="1">
                <a:solidFill>
                  <a:prstClr val="black"/>
                </a:solidFill>
                <a:latin typeface="Minion Pro" pitchFamily="18" charset="0"/>
                <a:cs typeface="Arial" panose="020B0604020202020204" pitchFamily="34" charset="0"/>
              </a:rPr>
              <a:t>runs</a:t>
            </a:r>
            <a:r>
              <a:rPr lang="de-DE" sz="1600" dirty="0">
                <a:solidFill>
                  <a:prstClr val="black"/>
                </a:solidFill>
                <a:latin typeface="Minion Pro" pitchFamily="18" charset="0"/>
                <a:cs typeface="Arial" panose="020B0604020202020204" pitchFamily="34" charset="0"/>
              </a:rPr>
              <a:t> on Mac, Linux </a:t>
            </a:r>
            <a:r>
              <a:rPr lang="de-DE" sz="1600" dirty="0" err="1">
                <a:solidFill>
                  <a:prstClr val="black"/>
                </a:solidFill>
                <a:latin typeface="Minion Pro" pitchFamily="18" charset="0"/>
                <a:cs typeface="Arial" panose="020B0604020202020204" pitchFamily="34" charset="0"/>
              </a:rPr>
              <a:t>and</a:t>
            </a:r>
            <a:r>
              <a:rPr lang="de-DE" sz="1600" dirty="0">
                <a:solidFill>
                  <a:prstClr val="black"/>
                </a:solidFill>
                <a:latin typeface="Minion Pro" pitchFamily="18" charset="0"/>
                <a:cs typeface="Arial" panose="020B0604020202020204" pitchFamily="34" charset="0"/>
              </a:rPr>
              <a:t> PC </a:t>
            </a:r>
          </a:p>
          <a:p>
            <a:pPr lvl="0"/>
            <a:r>
              <a:rPr lang="de-DE" sz="1600" dirty="0">
                <a:solidFill>
                  <a:prstClr val="black"/>
                </a:solidFill>
                <a:latin typeface="Minion Pro" pitchFamily="18" charset="0"/>
                <a:cs typeface="Arial" panose="020B0604020202020204" pitchFamily="34" charset="0"/>
              </a:rPr>
              <a:t>- widely used (also at EMBL =&gt; help available)</a:t>
            </a:r>
          </a:p>
          <a:p>
            <a:pPr lvl="0"/>
            <a:r>
              <a:rPr lang="de-DE" sz="1600" dirty="0">
                <a:solidFill>
                  <a:prstClr val="black"/>
                </a:solidFill>
                <a:latin typeface="Minion Pro" pitchFamily="18" charset="0"/>
                <a:cs typeface="Arial" panose="020B0604020202020204" pitchFamily="34" charset="0"/>
              </a:rPr>
              <a:t>- many functions for statistical analysis </a:t>
            </a:r>
          </a:p>
          <a:p>
            <a:pPr lvl="0">
              <a:buFontTx/>
              <a:buChar char="-"/>
            </a:pPr>
            <a:r>
              <a:rPr lang="de-DE" sz="1600" dirty="0">
                <a:solidFill>
                  <a:prstClr val="black"/>
                </a:solidFill>
                <a:latin typeface="Minion Pro" pitchFamily="18" charset="0"/>
                <a:cs typeface="Arial" panose="020B0604020202020204" pitchFamily="34" charset="0"/>
              </a:rPr>
              <a:t> good plotting tools</a:t>
            </a:r>
          </a:p>
          <a:p>
            <a:pPr lvl="0">
              <a:buFontTx/>
              <a:buChar char="-"/>
            </a:pPr>
            <a:r>
              <a:rPr lang="de-DE" sz="1600" dirty="0">
                <a:solidFill>
                  <a:prstClr val="black"/>
                </a:solidFill>
                <a:latin typeface="Minion Pro" pitchFamily="18" charset="0"/>
                <a:cs typeface="Arial" panose="020B0604020202020204" pitchFamily="34" charset="0"/>
              </a:rPr>
              <a:t> it is a programming language =&gt; unlimited flexibility</a:t>
            </a:r>
          </a:p>
          <a:p>
            <a:pPr lvl="0">
              <a:buFontTx/>
              <a:buChar char="-"/>
            </a:pPr>
            <a:r>
              <a:rPr lang="de-DE" sz="1600" dirty="0">
                <a:solidFill>
                  <a:prstClr val="black"/>
                </a:solidFill>
                <a:latin typeface="Minion Pro" pitchFamily="18" charset="0"/>
                <a:cs typeface="Arial" panose="020B0604020202020204" pitchFamily="34" charset="0"/>
              </a:rPr>
              <a:t> one can </a:t>
            </a:r>
            <a:r>
              <a:rPr lang="de-DE" sz="1600" dirty="0" err="1">
                <a:solidFill>
                  <a:prstClr val="black"/>
                </a:solidFill>
                <a:latin typeface="Minion Pro" pitchFamily="18" charset="0"/>
                <a:cs typeface="Arial" panose="020B0604020202020204" pitchFamily="34" charset="0"/>
              </a:rPr>
              <a:t>develop</a:t>
            </a:r>
            <a:r>
              <a:rPr lang="de-DE" sz="1600" dirty="0">
                <a:solidFill>
                  <a:prstClr val="black"/>
                </a:solidFill>
                <a:latin typeface="Minion Pro" pitchFamily="18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solidFill>
                  <a:prstClr val="black"/>
                </a:solidFill>
                <a:latin typeface="Minion Pro" pitchFamily="18" charset="0"/>
                <a:cs typeface="Arial" panose="020B0604020202020204" pitchFamily="34" charset="0"/>
              </a:rPr>
              <a:t>graphical</a:t>
            </a:r>
            <a:r>
              <a:rPr lang="de-DE" sz="1600" dirty="0">
                <a:solidFill>
                  <a:prstClr val="black"/>
                </a:solidFill>
                <a:latin typeface="Minion Pro" pitchFamily="18" charset="0"/>
                <a:cs typeface="Arial" panose="020B0604020202020204" pitchFamily="34" charset="0"/>
              </a:rPr>
              <a:t> user interfaces (GUIs) for ease of use</a:t>
            </a:r>
          </a:p>
        </p:txBody>
      </p:sp>
      <p:pic>
        <p:nvPicPr>
          <p:cNvPr id="7" name="Picture 6" descr="Screen Shot 2014-05-26 at 2.42.14 PM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1219200"/>
            <a:ext cx="1775584" cy="1631185"/>
          </a:xfrm>
          <a:prstGeom prst="rect">
            <a:avLst/>
          </a:prstGeom>
        </p:spPr>
      </p:pic>
      <p:pic>
        <p:nvPicPr>
          <p:cNvPr id="1026" name="Picture 2" descr="R logo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04800" y="1447800"/>
            <a:ext cx="952500" cy="723900"/>
          </a:xfrm>
          <a:prstGeom prst="rect">
            <a:avLst/>
          </a:prstGeom>
          <a:noFill/>
        </p:spPr>
      </p:pic>
      <p:pic>
        <p:nvPicPr>
          <p:cNvPr id="1028" name="Picture 4" descr="[ImageJ]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57200" y="4495800"/>
            <a:ext cx="2219325" cy="447675"/>
          </a:xfrm>
          <a:prstGeom prst="rect">
            <a:avLst/>
          </a:prstGeom>
          <a:noFill/>
        </p:spPr>
      </p:pic>
      <p:sp>
        <p:nvSpPr>
          <p:cNvPr id="13" name="Rectangle 12"/>
          <p:cNvSpPr/>
          <p:nvPr/>
        </p:nvSpPr>
        <p:spPr>
          <a:xfrm>
            <a:off x="381000" y="5029200"/>
            <a:ext cx="54864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FontTx/>
              <a:buChar char="-"/>
            </a:pPr>
            <a:r>
              <a:rPr lang="de-DE" sz="1600" dirty="0">
                <a:solidFill>
                  <a:prstClr val="black"/>
                </a:solidFill>
                <a:latin typeface="Minion Pro" pitchFamily="18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solidFill>
                  <a:prstClr val="black"/>
                </a:solidFill>
                <a:latin typeface="Minion Pro" pitchFamily="18" charset="0"/>
                <a:cs typeface="Arial" panose="020B0604020202020204" pitchFamily="34" charset="0"/>
              </a:rPr>
              <a:t>for</a:t>
            </a:r>
            <a:r>
              <a:rPr lang="de-DE" sz="1600" dirty="0">
                <a:solidFill>
                  <a:prstClr val="black"/>
                </a:solidFill>
                <a:latin typeface="Minion Pro" pitchFamily="18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solidFill>
                  <a:prstClr val="black"/>
                </a:solidFill>
                <a:latin typeface="Minion Pro" pitchFamily="18" charset="0"/>
                <a:cs typeface="Arial" panose="020B0604020202020204" pitchFamily="34" charset="0"/>
              </a:rPr>
              <a:t>free</a:t>
            </a:r>
            <a:r>
              <a:rPr lang="de-DE" sz="1600" dirty="0">
                <a:solidFill>
                  <a:prstClr val="black"/>
                </a:solidFill>
                <a:latin typeface="Minion Pro" pitchFamily="18" charset="0"/>
                <a:cs typeface="Arial" panose="020B0604020202020204" pitchFamily="34" charset="0"/>
              </a:rPr>
              <a:t>; </a:t>
            </a:r>
            <a:r>
              <a:rPr lang="de-DE" sz="1600" dirty="0" err="1">
                <a:solidFill>
                  <a:prstClr val="black"/>
                </a:solidFill>
                <a:latin typeface="Minion Pro" pitchFamily="18" charset="0"/>
                <a:cs typeface="Arial" panose="020B0604020202020204" pitchFamily="34" charset="0"/>
              </a:rPr>
              <a:t>runs</a:t>
            </a:r>
            <a:r>
              <a:rPr lang="de-DE" sz="1600" dirty="0">
                <a:solidFill>
                  <a:prstClr val="black"/>
                </a:solidFill>
                <a:latin typeface="Minion Pro" pitchFamily="18" charset="0"/>
                <a:cs typeface="Arial" panose="020B0604020202020204" pitchFamily="34" charset="0"/>
              </a:rPr>
              <a:t> on Mac, Linux </a:t>
            </a:r>
            <a:r>
              <a:rPr lang="de-DE" sz="1600" dirty="0" err="1">
                <a:solidFill>
                  <a:prstClr val="black"/>
                </a:solidFill>
                <a:latin typeface="Minion Pro" pitchFamily="18" charset="0"/>
                <a:cs typeface="Arial" panose="020B0604020202020204" pitchFamily="34" charset="0"/>
              </a:rPr>
              <a:t>and</a:t>
            </a:r>
            <a:r>
              <a:rPr lang="de-DE" sz="1600" dirty="0">
                <a:solidFill>
                  <a:prstClr val="black"/>
                </a:solidFill>
                <a:latin typeface="Minion Pro" pitchFamily="18" charset="0"/>
                <a:cs typeface="Arial" panose="020B0604020202020204" pitchFamily="34" charset="0"/>
              </a:rPr>
              <a:t> PC </a:t>
            </a:r>
          </a:p>
          <a:p>
            <a:pPr lvl="0">
              <a:buFontTx/>
              <a:buChar char="-"/>
            </a:pPr>
            <a:r>
              <a:rPr lang="de-DE" sz="1600" dirty="0">
                <a:solidFill>
                  <a:prstClr val="black"/>
                </a:solidFill>
                <a:latin typeface="Minion Pro" pitchFamily="18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solidFill>
                  <a:prstClr val="black"/>
                </a:solidFill>
                <a:latin typeface="Minion Pro" pitchFamily="18" charset="0"/>
                <a:cs typeface="Arial" panose="020B0604020202020204" pitchFamily="34" charset="0"/>
              </a:rPr>
              <a:t>the</a:t>
            </a:r>
            <a:r>
              <a:rPr lang="de-DE" sz="1600" dirty="0">
                <a:solidFill>
                  <a:prstClr val="black"/>
                </a:solidFill>
                <a:latin typeface="Minion Pro" pitchFamily="18" charset="0"/>
                <a:cs typeface="Arial" panose="020B0604020202020204" pitchFamily="34" charset="0"/>
              </a:rPr>
              <a:t> standard software for image viewing in biology</a:t>
            </a:r>
          </a:p>
          <a:p>
            <a:pPr lvl="0">
              <a:buFontTx/>
              <a:buChar char="-"/>
            </a:pPr>
            <a:r>
              <a:rPr lang="de-DE" sz="1600" dirty="0">
                <a:solidFill>
                  <a:prstClr val="black"/>
                </a:solidFill>
                <a:latin typeface="Minion Pro" pitchFamily="18" charset="0"/>
                <a:cs typeface="Arial" panose="020B0604020202020204" pitchFamily="34" charset="0"/>
              </a:rPr>
              <a:t> useable via GUI (=&gt; easy to use)</a:t>
            </a:r>
          </a:p>
          <a:p>
            <a:pPr lvl="0">
              <a:buFontTx/>
              <a:buChar char="-"/>
            </a:pPr>
            <a:r>
              <a:rPr lang="de-DE" sz="1600" dirty="0">
                <a:solidFill>
                  <a:prstClr val="black"/>
                </a:solidFill>
                <a:latin typeface="Minion Pro" pitchFamily="18" charset="0"/>
                <a:cs typeface="Arial" panose="020B0604020202020204" pitchFamily="34" charset="0"/>
              </a:rPr>
              <a:t> varios tools for image inspection</a:t>
            </a:r>
          </a:p>
          <a:p>
            <a:pPr>
              <a:buFontTx/>
              <a:buChar char="-"/>
            </a:pPr>
            <a:r>
              <a:rPr lang="de-DE" sz="1600" dirty="0">
                <a:solidFill>
                  <a:prstClr val="black"/>
                </a:solidFill>
                <a:latin typeface="Minion Pro" pitchFamily="18" charset="0"/>
                <a:cs typeface="Arial" panose="020B0604020202020204" pitchFamily="34" charset="0"/>
              </a:rPr>
              <a:t> supports basically all image formats</a:t>
            </a:r>
          </a:p>
          <a:p>
            <a:pPr lvl="0">
              <a:buFontTx/>
              <a:buChar char="-"/>
            </a:pPr>
            <a:r>
              <a:rPr lang="de-DE" sz="1600" dirty="0">
                <a:solidFill>
                  <a:prstClr val="black"/>
                </a:solidFill>
                <a:latin typeface="Minion Pro" pitchFamily="18" charset="0"/>
                <a:cs typeface="Arial" panose="020B0604020202020204" pitchFamily="34" charset="0"/>
              </a:rPr>
              <a:t> it also is a programming language =&gt; unlimited flexibility</a:t>
            </a:r>
          </a:p>
        </p:txBody>
      </p:sp>
      <p:grpSp>
        <p:nvGrpSpPr>
          <p:cNvPr id="3" name="Group 13"/>
          <p:cNvGrpSpPr/>
          <p:nvPr/>
        </p:nvGrpSpPr>
        <p:grpSpPr>
          <a:xfrm>
            <a:off x="6324600" y="2951024"/>
            <a:ext cx="2819400" cy="1723625"/>
            <a:chOff x="395536" y="1287210"/>
            <a:chExt cx="8311094" cy="4833923"/>
          </a:xfrm>
        </p:grpSpPr>
        <p:pic>
          <p:nvPicPr>
            <p:cNvPr id="15" name="Picture 2"/>
            <p:cNvPicPr>
              <a:picLocks noChangeAspect="1" noChangeArrowheads="1"/>
            </p:cNvPicPr>
            <p:nvPr/>
          </p:nvPicPr>
          <p:blipFill rotWithShape="1">
            <a:blip r:embed="rId6" cstate="print"/>
            <a:srcRect t="8973"/>
            <a:stretch/>
          </p:blipFill>
          <p:spPr bwMode="auto">
            <a:xfrm>
              <a:off x="410999" y="1287210"/>
              <a:ext cx="8286750" cy="4803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6" name="Picture 26"/>
            <p:cNvPicPr>
              <a:picLocks noChangeAspect="1" noChangeArrowheads="1"/>
            </p:cNvPicPr>
            <p:nvPr/>
          </p:nvPicPr>
          <p:blipFill>
            <a:blip r:embed="rId7" cstate="print"/>
            <a:srcRect l="2500" t="10016" r="1666" b="7355"/>
            <a:stretch>
              <a:fillRect/>
            </a:stretch>
          </p:blipFill>
          <p:spPr bwMode="auto">
            <a:xfrm>
              <a:off x="395536" y="1351290"/>
              <a:ext cx="8311094" cy="47698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7" name="Picture 16" descr="Scita_Dorsal_Ruffles_plate01_batch1_01--empty--empty--W0003--P009--T00000--Z000--actinOverlay.jp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4953000"/>
            <a:ext cx="2133600" cy="1625600"/>
          </a:xfrm>
          <a:prstGeom prst="rect">
            <a:avLst/>
          </a:prstGeom>
        </p:spPr>
      </p:pic>
      <p:cxnSp>
        <p:nvCxnSpPr>
          <p:cNvPr id="19" name="Straight Arrow Connector 18"/>
          <p:cNvCxnSpPr>
            <a:endCxn id="17" idx="0"/>
          </p:cNvCxnSpPr>
          <p:nvPr/>
        </p:nvCxnSpPr>
        <p:spPr>
          <a:xfrm flipH="1">
            <a:off x="7467600" y="3886200"/>
            <a:ext cx="381000" cy="10668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7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38200" y="1524000"/>
            <a:ext cx="5715000" cy="38040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-76200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rgbClr val="FF0000"/>
                </a:solidFill>
              </a:rPr>
              <a:t>Cell count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76400" y="5562600"/>
            <a:ext cx="5715000" cy="914400"/>
          </a:xfrm>
        </p:spPr>
        <p:txBody>
          <a:bodyPr>
            <a:normAutofit fontScale="92500" lnSpcReduction="20000"/>
          </a:bodyPr>
          <a:lstStyle/>
          <a:p>
            <a:r>
              <a:rPr lang="en-US" sz="2000" dirty="0"/>
              <a:t>Gradient in cell count across the plate</a:t>
            </a:r>
          </a:p>
          <a:p>
            <a:r>
              <a:rPr lang="en-US" sz="2000" dirty="0"/>
              <a:t>Avoid cell count as a direct readout </a:t>
            </a:r>
            <a:br>
              <a:rPr lang="en-US" sz="2000" dirty="0"/>
            </a:br>
            <a:r>
              <a:rPr lang="en-US" sz="2000" dirty="0"/>
              <a:t>(unless you are a very good experimentalist)</a:t>
            </a:r>
            <a:endParaRPr lang="en-US" dirty="0"/>
          </a:p>
          <a:p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838200" y="1066800"/>
            <a:ext cx="5737261" cy="4276064"/>
            <a:chOff x="800637" y="1066800"/>
            <a:chExt cx="5737261" cy="4276064"/>
          </a:xfrm>
        </p:grpSpPr>
        <p:pic>
          <p:nvPicPr>
            <p:cNvPr id="13315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800637" y="1523999"/>
              <a:ext cx="5737261" cy="38188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TextBox 8"/>
            <p:cNvSpPr txBox="1"/>
            <p:nvPr/>
          </p:nvSpPr>
          <p:spPr>
            <a:xfrm>
              <a:off x="2133599" y="1066800"/>
              <a:ext cx="28580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B050"/>
                  </a:solidFill>
                </a:rPr>
                <a:t>Control </a:t>
              </a:r>
              <a:r>
                <a:rPr lang="en-US" dirty="0" err="1">
                  <a:solidFill>
                    <a:srgbClr val="00B050"/>
                  </a:solidFill>
                </a:rPr>
                <a:t>siRNA</a:t>
              </a:r>
              <a:r>
                <a:rPr lang="en-US" dirty="0"/>
                <a:t>    Kif11 </a:t>
              </a:r>
              <a:r>
                <a:rPr lang="en-US" dirty="0" err="1"/>
                <a:t>siRNA</a:t>
              </a:r>
              <a:endParaRPr lang="en-US" dirty="0"/>
            </a:p>
          </p:txBody>
        </p:sp>
      </p:grpSp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934200" y="1295400"/>
            <a:ext cx="1600200" cy="4562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Box 10"/>
          <p:cNvSpPr txBox="1"/>
          <p:nvPr/>
        </p:nvSpPr>
        <p:spPr>
          <a:xfrm>
            <a:off x="7010400" y="1447800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Cell count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33600" y="914400"/>
            <a:ext cx="4968785" cy="518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Check for cell density effects on your readout</a:t>
            </a:r>
          </a:p>
        </p:txBody>
      </p:sp>
      <p:sp>
        <p:nvSpPr>
          <p:cNvPr id="4" name="Content Placeholder 6"/>
          <p:cNvSpPr>
            <a:spLocks noGrp="1"/>
          </p:cNvSpPr>
          <p:nvPr>
            <p:ph idx="1"/>
          </p:nvPr>
        </p:nvSpPr>
        <p:spPr>
          <a:xfrm>
            <a:off x="1752600" y="5562600"/>
            <a:ext cx="6705600" cy="990600"/>
          </a:xfrm>
        </p:spPr>
        <p:txBody>
          <a:bodyPr>
            <a:normAutofit/>
          </a:bodyPr>
          <a:lstStyle/>
          <a:p>
            <a:r>
              <a:rPr lang="en-US" sz="1800" dirty="0"/>
              <a:t>Clear correlation between “</a:t>
            </a:r>
            <a:r>
              <a:rPr lang="en-US" sz="1800" dirty="0" err="1"/>
              <a:t>max_DNA_intensity</a:t>
            </a:r>
            <a:r>
              <a:rPr lang="en-US" sz="1800" dirty="0"/>
              <a:t>” and cell count; </a:t>
            </a:r>
            <a:br>
              <a:rPr lang="en-US" sz="1800" dirty="0"/>
            </a:br>
            <a:r>
              <a:rPr lang="en-US" sz="1800" dirty="0"/>
              <a:t>but here this is a desired feature of the assay!</a:t>
            </a:r>
          </a:p>
          <a:p>
            <a:pPr lvl="1"/>
            <a:endParaRPr lang="en-US" sz="16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152400" y="4876800"/>
            <a:ext cx="8839200" cy="1401763"/>
          </a:xfrm>
        </p:spPr>
        <p:txBody>
          <a:bodyPr>
            <a:noAutofit/>
          </a:bodyPr>
          <a:lstStyle/>
          <a:p>
            <a:r>
              <a:rPr lang="en-US" sz="1800" dirty="0"/>
              <a:t>Solutions: Improve cell seeding; image “gating”; </a:t>
            </a:r>
            <a:br>
              <a:rPr lang="en-US" sz="1800" dirty="0"/>
            </a:br>
            <a:r>
              <a:rPr lang="en-US" sz="1800" dirty="0"/>
              <a:t>“mathematical modeling” of the read-out vs. cell-density relationship</a:t>
            </a:r>
          </a:p>
          <a:p>
            <a:r>
              <a:rPr lang="en-US" sz="1800" dirty="0"/>
              <a:t>Consider checking for cell density effects also for your non-high-throughput data</a:t>
            </a:r>
            <a:endParaRPr lang="en-US" sz="1800" u="sng" dirty="0"/>
          </a:p>
          <a:p>
            <a:r>
              <a:rPr lang="en-US" sz="1800" dirty="0"/>
              <a:t>Literature: Population context determines cell-to-cell variability in endocytosis and virus infection. </a:t>
            </a:r>
            <a:r>
              <a:rPr lang="en-US" sz="1800" i="1" dirty="0"/>
              <a:t>Nature</a:t>
            </a:r>
            <a:r>
              <a:rPr lang="en-US" sz="1800" dirty="0"/>
              <a:t> 2009</a:t>
            </a:r>
            <a:endParaRPr lang="en-US" sz="1400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096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Check for cell density effects on your readout</a:t>
            </a:r>
          </a:p>
        </p:txBody>
      </p:sp>
      <p:pic>
        <p:nvPicPr>
          <p:cNvPr id="9" name="Picture 4" descr="Z:\ALMF_presentations\2014--Tischi--SystemsMicroscopy\Scita_Dorsal_Ruffles_plate01_batch1_01--empty--empty--W0003--P009--T00000--Z000--actinOverlay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1752600"/>
            <a:ext cx="3600450" cy="2743200"/>
          </a:xfrm>
          <a:prstGeom prst="rect">
            <a:avLst/>
          </a:prstGeom>
          <a:noFill/>
        </p:spPr>
      </p:pic>
      <p:sp>
        <p:nvSpPr>
          <p:cNvPr id="10" name="TextBox 9"/>
          <p:cNvSpPr txBox="1"/>
          <p:nvPr/>
        </p:nvSpPr>
        <p:spPr>
          <a:xfrm>
            <a:off x="228600" y="990600"/>
            <a:ext cx="376256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400" dirty="0"/>
              <a:t>Screen for genes involved in cell migration</a:t>
            </a:r>
          </a:p>
          <a:p>
            <a:pPr marL="285750" indent="-285750">
              <a:buFont typeface="Arial"/>
              <a:buChar char="•"/>
            </a:pPr>
            <a:r>
              <a:rPr lang="en-US" sz="1400" dirty="0"/>
              <a:t>Readout: Membrane ruffling (</a:t>
            </a:r>
            <a:r>
              <a:rPr lang="en-US" sz="1400" dirty="0">
                <a:sym typeface="Wingdings"/>
              </a:rPr>
              <a:t> cell motility)</a:t>
            </a:r>
          </a:p>
          <a:p>
            <a:r>
              <a:rPr lang="en-US" sz="1400" dirty="0">
                <a:sym typeface="Wingdings"/>
              </a:rPr>
              <a:t>       in response to growth factor stimulation</a:t>
            </a:r>
            <a:endParaRPr lang="en-US" sz="1400" dirty="0"/>
          </a:p>
        </p:txBody>
      </p:sp>
      <p:grpSp>
        <p:nvGrpSpPr>
          <p:cNvPr id="14" name="Group 13"/>
          <p:cNvGrpSpPr/>
          <p:nvPr/>
        </p:nvGrpSpPr>
        <p:grpSpPr>
          <a:xfrm>
            <a:off x="4267200" y="1033046"/>
            <a:ext cx="4743681" cy="4060686"/>
            <a:chOff x="4267200" y="1228805"/>
            <a:chExt cx="4743681" cy="4060686"/>
          </a:xfrm>
        </p:grpSpPr>
        <p:pic>
          <p:nvPicPr>
            <p:cNvPr id="103426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 l="6530" t="9826" b="14841"/>
            <a:stretch>
              <a:fillRect/>
            </a:stretch>
          </p:blipFill>
          <p:spPr bwMode="auto">
            <a:xfrm>
              <a:off x="4648200" y="1535668"/>
              <a:ext cx="4362681" cy="3505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" name="TextBox 4"/>
            <p:cNvSpPr txBox="1"/>
            <p:nvPr/>
          </p:nvSpPr>
          <p:spPr>
            <a:xfrm rot="16200000">
              <a:off x="3202453" y="2969747"/>
              <a:ext cx="24988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Membrane ruffling [</a:t>
              </a:r>
              <a:r>
                <a:rPr lang="en-US" dirty="0" err="1"/>
                <a:t>a.u</a:t>
              </a:r>
              <a:r>
                <a:rPr lang="en-US" dirty="0"/>
                <a:t>.]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6235979" y="4920159"/>
              <a:ext cx="16126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Cells per image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377650" y="1228805"/>
              <a:ext cx="311309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Treatment: negative control siRNA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5715000" y="1480641"/>
            <a:ext cx="304800" cy="3276600"/>
            <a:chOff x="5715000" y="1676400"/>
            <a:chExt cx="304800" cy="3276600"/>
          </a:xfrm>
        </p:grpSpPr>
        <p:cxnSp>
          <p:nvCxnSpPr>
            <p:cNvPr id="15" name="Straight Connector 14"/>
            <p:cNvCxnSpPr/>
            <p:nvPr/>
          </p:nvCxnSpPr>
          <p:spPr>
            <a:xfrm flipV="1">
              <a:off x="5715000" y="1676400"/>
              <a:ext cx="0" cy="3276600"/>
            </a:xfrm>
            <a:prstGeom prst="line">
              <a:avLst/>
            </a:prstGeom>
            <a:ln w="28575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>
              <a:off x="5715000" y="2362200"/>
              <a:ext cx="304800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4572000" cy="1143000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Reject “blurry” images</a:t>
            </a: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143000"/>
            <a:ext cx="4572000" cy="45635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5" name="Group 24"/>
          <p:cNvGrpSpPr/>
          <p:nvPr/>
        </p:nvGrpSpPr>
        <p:grpSpPr>
          <a:xfrm>
            <a:off x="2286000" y="4343400"/>
            <a:ext cx="6176963" cy="2380343"/>
            <a:chOff x="2286000" y="4343400"/>
            <a:chExt cx="6176963" cy="2380343"/>
          </a:xfrm>
        </p:grpSpPr>
        <p:pic>
          <p:nvPicPr>
            <p:cNvPr id="14337" name="Picture 1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638800" y="4572000"/>
              <a:ext cx="2824163" cy="21517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cxnSp>
          <p:nvCxnSpPr>
            <p:cNvPr id="14" name="Straight Arrow Connector 13"/>
            <p:cNvCxnSpPr/>
            <p:nvPr/>
          </p:nvCxnSpPr>
          <p:spPr>
            <a:xfrm>
              <a:off x="2286000" y="4343400"/>
              <a:ext cx="3200400" cy="1288143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6070959" y="6336268"/>
              <a:ext cx="18538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Fluorescent “dirt”</a:t>
              </a: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2209800" y="2286000"/>
            <a:ext cx="6272212" cy="2198132"/>
            <a:chOff x="2209800" y="2286000"/>
            <a:chExt cx="6272212" cy="2198132"/>
          </a:xfrm>
        </p:grpSpPr>
        <p:pic>
          <p:nvPicPr>
            <p:cNvPr id="14338" name="Picture 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638799" y="2286000"/>
              <a:ext cx="2843213" cy="216625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cxnSp>
          <p:nvCxnSpPr>
            <p:cNvPr id="15" name="Straight Arrow Connector 14"/>
            <p:cNvCxnSpPr/>
            <p:nvPr/>
          </p:nvCxnSpPr>
          <p:spPr>
            <a:xfrm flipV="1">
              <a:off x="2209800" y="3421744"/>
              <a:ext cx="3276600" cy="388256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6717523" y="4114800"/>
              <a:ext cx="7500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Blurry</a:t>
              </a: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2590800" y="76200"/>
            <a:ext cx="5867400" cy="2438400"/>
            <a:chOff x="2590800" y="76200"/>
            <a:chExt cx="5867400" cy="2438400"/>
          </a:xfrm>
        </p:grpSpPr>
        <p:pic>
          <p:nvPicPr>
            <p:cNvPr id="14339" name="Picture 3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5638800" y="76200"/>
              <a:ext cx="2819400" cy="2148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cxnSp>
          <p:nvCxnSpPr>
            <p:cNvPr id="18" name="Straight Arrow Connector 17"/>
            <p:cNvCxnSpPr/>
            <p:nvPr/>
          </p:nvCxnSpPr>
          <p:spPr>
            <a:xfrm flipV="1">
              <a:off x="2590800" y="1211943"/>
              <a:ext cx="2895600" cy="1302657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6291083" y="1840468"/>
              <a:ext cx="16337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Nicely </a:t>
              </a:r>
              <a:r>
                <a:rPr lang="en-US" dirty="0" err="1">
                  <a:solidFill>
                    <a:schemeClr val="bg1"/>
                  </a:solidFill>
                </a:rPr>
                <a:t>focussed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 rot="16200000">
            <a:off x="2819400" y="1143000"/>
            <a:ext cx="304800" cy="3505200"/>
            <a:chOff x="5715000" y="1676400"/>
            <a:chExt cx="304800" cy="3276600"/>
          </a:xfrm>
        </p:grpSpPr>
        <p:cxnSp>
          <p:nvCxnSpPr>
            <p:cNvPr id="29" name="Straight Connector 28"/>
            <p:cNvCxnSpPr/>
            <p:nvPr/>
          </p:nvCxnSpPr>
          <p:spPr>
            <a:xfrm flipV="1">
              <a:off x="5715000" y="1676400"/>
              <a:ext cx="0" cy="3276600"/>
            </a:xfrm>
            <a:prstGeom prst="line">
              <a:avLst/>
            </a:prstGeom>
            <a:ln w="28575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/>
            <p:nvPr/>
          </p:nvCxnSpPr>
          <p:spPr>
            <a:xfrm>
              <a:off x="5715000" y="4441092"/>
              <a:ext cx="304800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239000" y="2133600"/>
            <a:ext cx="1724025" cy="3457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457200" y="-76200"/>
            <a:ext cx="8229600" cy="1143000"/>
          </a:xfrm>
        </p:spPr>
        <p:txBody>
          <a:bodyPr>
            <a:normAutofit/>
          </a:bodyPr>
          <a:lstStyle/>
          <a:p>
            <a:r>
              <a:rPr lang="en-US" sz="2800" b="1" dirty="0"/>
              <a:t>Check for fluorescence intensity gradients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90600" y="5715000"/>
            <a:ext cx="7467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dirty="0"/>
              <a:t> Stable expression of mCherry-Histone2B: no significant intensity gradients</a:t>
            </a:r>
          </a:p>
          <a:p>
            <a:pPr>
              <a:buFont typeface="Arial" pitchFamily="34" charset="0"/>
              <a:buChar char="•"/>
            </a:pPr>
            <a:r>
              <a:rPr lang="en-US" dirty="0"/>
              <a:t> Phenotypes can be observed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1524000" y="1174432"/>
            <a:ext cx="5791200" cy="4311968"/>
            <a:chOff x="152400" y="1371600"/>
            <a:chExt cx="5791200" cy="4311968"/>
          </a:xfrm>
        </p:grpSpPr>
        <p:pic>
          <p:nvPicPr>
            <p:cNvPr id="9218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52400" y="1828800"/>
              <a:ext cx="5791200" cy="38547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" name="Rectangle 7"/>
            <p:cNvSpPr/>
            <p:nvPr/>
          </p:nvSpPr>
          <p:spPr>
            <a:xfrm>
              <a:off x="152400" y="1371600"/>
              <a:ext cx="5791200" cy="4572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182446" y="1463431"/>
              <a:ext cx="19597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Kif11  </a:t>
              </a:r>
              <a:r>
                <a:rPr lang="en-US" dirty="0">
                  <a:solidFill>
                    <a:schemeClr val="bg1"/>
                  </a:solidFill>
                </a:rPr>
                <a:t>Plk1 </a:t>
              </a:r>
              <a:r>
                <a:rPr lang="en-US" dirty="0">
                  <a:solidFill>
                    <a:srgbClr val="42F62A"/>
                  </a:solidFill>
                </a:rPr>
                <a:t>Control </a:t>
              </a: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7391400" y="2209800"/>
            <a:ext cx="1828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Max. H2B-mCherry intensity per cell [</a:t>
            </a:r>
            <a:r>
              <a:rPr lang="en-US" sz="1400" dirty="0" err="1"/>
              <a:t>a.u</a:t>
            </a:r>
            <a:r>
              <a:rPr lang="en-US" sz="1400" dirty="0"/>
              <a:t>.]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6402754" y="381000"/>
            <a:ext cx="2665046" cy="1690078"/>
            <a:chOff x="6478954" y="381000"/>
            <a:chExt cx="2665046" cy="1690078"/>
          </a:xfrm>
        </p:grpSpPr>
        <p:pic>
          <p:nvPicPr>
            <p:cNvPr id="13313" name="Picture 1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143751" y="381000"/>
              <a:ext cx="2000249" cy="1524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cxnSp>
          <p:nvCxnSpPr>
            <p:cNvPr id="11" name="Straight Arrow Connector 10"/>
            <p:cNvCxnSpPr/>
            <p:nvPr/>
          </p:nvCxnSpPr>
          <p:spPr>
            <a:xfrm flipV="1">
              <a:off x="6478954" y="1295400"/>
              <a:ext cx="607646" cy="775678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/>
          <p:cNvGrpSpPr/>
          <p:nvPr/>
        </p:nvGrpSpPr>
        <p:grpSpPr>
          <a:xfrm>
            <a:off x="152399" y="1295400"/>
            <a:ext cx="2133601" cy="2323123"/>
            <a:chOff x="228599" y="1295400"/>
            <a:chExt cx="2133601" cy="2323123"/>
          </a:xfrm>
        </p:grpSpPr>
        <p:pic>
          <p:nvPicPr>
            <p:cNvPr id="13314" name="Picture 2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228599" y="1295400"/>
              <a:ext cx="2133601" cy="162560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cxnSp>
          <p:nvCxnSpPr>
            <p:cNvPr id="19" name="Straight Arrow Connector 18"/>
            <p:cNvCxnSpPr/>
            <p:nvPr/>
          </p:nvCxnSpPr>
          <p:spPr>
            <a:xfrm flipH="1" flipV="1">
              <a:off x="1447800" y="2971800"/>
              <a:ext cx="865554" cy="646723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4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14063</TotalTime>
  <Words>3007</Words>
  <Application>Microsoft Macintosh PowerPoint</Application>
  <PresentationFormat>On-screen Show (4:3)</PresentationFormat>
  <Paragraphs>617</Paragraphs>
  <Slides>49</Slides>
  <Notes>4</Notes>
  <HiddenSlides>11</HiddenSlides>
  <MMClips>2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4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60" baseType="lpstr">
      <vt:lpstr>Arial Unicode MS</vt:lpstr>
      <vt:lpstr>Arial</vt:lpstr>
      <vt:lpstr>Calibri</vt:lpstr>
      <vt:lpstr>Courier New</vt:lpstr>
      <vt:lpstr>Minion Pro</vt:lpstr>
      <vt:lpstr>Wingdings</vt:lpstr>
      <vt:lpstr>Office Theme</vt:lpstr>
      <vt:lpstr>2_Office Theme</vt:lpstr>
      <vt:lpstr>3_Office Theme</vt:lpstr>
      <vt:lpstr>4_Office Theme</vt:lpstr>
      <vt:lpstr>Equation</vt:lpstr>
      <vt:lpstr>PowerPoint Presentation</vt:lpstr>
      <vt:lpstr>Software for data analysis</vt:lpstr>
      <vt:lpstr>EMBO HTM course:  Mitosis screen</vt:lpstr>
      <vt:lpstr>EMBO HTM course: Mitosis assay “end-point” analysis after 48h</vt:lpstr>
      <vt:lpstr>Cell count</vt:lpstr>
      <vt:lpstr>Check for cell density effects on your readout</vt:lpstr>
      <vt:lpstr>Check for cell density effects on your readout</vt:lpstr>
      <vt:lpstr>Reject “blurry” images</vt:lpstr>
      <vt:lpstr>Check for fluorescence intensity gradients</vt:lpstr>
      <vt:lpstr>Fluorescence intensity gradients in antibody staining</vt:lpstr>
      <vt:lpstr>Check batch effects and effectiveness of positive controls</vt:lpstr>
      <vt:lpstr>Data transformations  (for dealing with batch effects)</vt:lpstr>
      <vt:lpstr>Statistical Analysis</vt:lpstr>
      <vt:lpstr>Subtracting mean of controls (per batch)</vt:lpstr>
      <vt:lpstr>Dividing by mean of controls (per batch)</vt:lpstr>
      <vt:lpstr>Log2 transformation</vt:lpstr>
      <vt:lpstr>Log2 transformation</vt:lpstr>
      <vt:lpstr>Log2 and then subtracting the mean of controls</vt:lpstr>
      <vt:lpstr>“Statistical Analysis”</vt:lpstr>
      <vt:lpstr>Literature on statistical analysis of HTM data</vt:lpstr>
      <vt:lpstr>Thank you for your attention!</vt:lpstr>
      <vt:lpstr>PowerPoint Presentation</vt:lpstr>
      <vt:lpstr>More Material (NOT SHOWN)</vt:lpstr>
      <vt:lpstr>Median z-score</vt:lpstr>
      <vt:lpstr>Plate based quality control</vt:lpstr>
      <vt:lpstr>PowerPoint Presentation</vt:lpstr>
      <vt:lpstr>Should I log-transform my data?</vt:lpstr>
      <vt:lpstr>Cell density</vt:lpstr>
      <vt:lpstr>Quality control of images</vt:lpstr>
      <vt:lpstr>Check how your readout depends on cell count!</vt:lpstr>
      <vt:lpstr>Example</vt:lpstr>
      <vt:lpstr>Additive interpretation</vt:lpstr>
      <vt:lpstr>Multiplicative interpretation</vt:lpstr>
      <vt:lpstr>Computing the ratio to the controls…</vt:lpstr>
      <vt:lpstr>PowerPoint Presentation</vt:lpstr>
      <vt:lpstr>Literature on statistical analysis of HTM data</vt:lpstr>
      <vt:lpstr>z_score and robust_z_score  for one plate=experiment=batch=replicate</vt:lpstr>
      <vt:lpstr>Estimation of the standard deviation is noisy if you have few negative control wells </vt:lpstr>
      <vt:lpstr>PowerPoint Presentation</vt:lpstr>
      <vt:lpstr>Position (well)-based t-test for multiple batches</vt:lpstr>
      <vt:lpstr>Example: Spread of negative controls</vt:lpstr>
      <vt:lpstr>Example from a real screen</vt:lpstr>
      <vt:lpstr>Statistical Analysis (Optional):  Use all treatments as my negative control?</vt:lpstr>
      <vt:lpstr>Using all treatments as “negative controls”</vt:lpstr>
      <vt:lpstr>Statistical Analysis: Hands on </vt:lpstr>
      <vt:lpstr>Statistics for Count_Nuclei</vt:lpstr>
      <vt:lpstr>Checking plate quality by  comparing positive and negative controls</vt:lpstr>
      <vt:lpstr>“Hit list” for Count_Nuclei</vt:lpstr>
      <vt:lpstr>“HTM Explorer”  Statistics in R linked with image viewing in ImageJ</vt:lpstr>
    </vt:vector>
  </TitlesOfParts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Christian Tischer</dc:creator>
  <cp:lastModifiedBy>Microsoft Office User</cp:lastModifiedBy>
  <cp:revision>905</cp:revision>
  <cp:lastPrinted>2014-10-28T16:26:03Z</cp:lastPrinted>
  <dcterms:created xsi:type="dcterms:W3CDTF">2006-08-16T00:00:00Z</dcterms:created>
  <dcterms:modified xsi:type="dcterms:W3CDTF">2018-07-12T16:26:57Z</dcterms:modified>
</cp:coreProperties>
</file>